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44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46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23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49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52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8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8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25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7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3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311F-CE31-49DA-9BAD-8EFF9404147C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4C6D-A315-4CBC-9C84-8A492DD22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1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29059" y="2042834"/>
            <a:ext cx="569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man Old Style" panose="02050604050505020204" pitchFamily="18" charset="0"/>
              </a:rPr>
              <a:t>Risorse a INAF – </a:t>
            </a:r>
            <a:r>
              <a:rPr lang="it-IT" sz="2400" b="1" dirty="0" err="1" smtClean="0">
                <a:latin typeface="Bookman Old Style" panose="02050604050505020204" pitchFamily="18" charset="0"/>
              </a:rPr>
              <a:t>OATeramo</a:t>
            </a:r>
            <a:r>
              <a:rPr lang="it-IT" sz="2400" b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25577" y="2889092"/>
            <a:ext cx="56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ookman Old Style" panose="02050604050505020204" pitchFamily="18" charset="0"/>
              </a:rPr>
              <a:t>M. Dolci, A. Valentini, A. Di </a:t>
            </a:r>
            <a:r>
              <a:rPr lang="it-IT" sz="1600" dirty="0" err="1" smtClean="0">
                <a:latin typeface="Bookman Old Style" panose="02050604050505020204" pitchFamily="18" charset="0"/>
              </a:rPr>
              <a:t>Cianno</a:t>
            </a:r>
            <a:r>
              <a:rPr lang="it-IT" sz="1600" dirty="0" smtClean="0">
                <a:latin typeface="Bookman Old Style" panose="02050604050505020204" pitchFamily="18" charset="0"/>
              </a:rPr>
              <a:t>, M. Cantiello</a:t>
            </a:r>
            <a:endParaRPr lang="it-IT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7712" y="765542"/>
            <a:ext cx="7837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Extended </a:t>
            </a:r>
            <a:r>
              <a:rPr lang="it-IT" b="1" dirty="0" err="1" smtClean="0">
                <a:latin typeface="Bookman Old Style" panose="02050604050505020204" pitchFamily="18" charset="0"/>
              </a:rPr>
              <a:t>object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  <a:r>
              <a:rPr lang="it-IT" b="1" dirty="0" err="1" smtClean="0">
                <a:latin typeface="Bookman Old Style" panose="02050604050505020204" pitchFamily="18" charset="0"/>
              </a:rPr>
              <a:t>photometry</a:t>
            </a:r>
            <a:r>
              <a:rPr lang="it-IT" b="1" dirty="0" smtClean="0">
                <a:latin typeface="Bookman Old Style" panose="02050604050505020204" pitchFamily="18" charset="0"/>
              </a:rPr>
              <a:t> in AO-</a:t>
            </a:r>
            <a:r>
              <a:rPr lang="it-IT" b="1" dirty="0" err="1" smtClean="0">
                <a:latin typeface="Bookman Old Style" panose="02050604050505020204" pitchFamily="18" charset="0"/>
              </a:rPr>
              <a:t>corrected</a:t>
            </a:r>
            <a:r>
              <a:rPr lang="it-IT" b="1" dirty="0" smtClean="0">
                <a:latin typeface="Bookman Old Style" panose="02050604050505020204" pitchFamily="18" charset="0"/>
              </a:rPr>
              <a:t> images.</a:t>
            </a:r>
          </a:p>
          <a:p>
            <a:endParaRPr lang="it-IT" sz="800" b="1" dirty="0" smtClean="0">
              <a:latin typeface="Bookman Old Style" panose="02050604050505020204" pitchFamily="18" charset="0"/>
            </a:endParaRPr>
          </a:p>
          <a:p>
            <a:r>
              <a:rPr lang="it-IT" sz="1600" b="1" i="1" dirty="0" err="1" smtClean="0">
                <a:latin typeface="Bookman Old Style" panose="02050604050505020204" pitchFamily="18" charset="0"/>
              </a:rPr>
              <a:t>Example</a:t>
            </a:r>
            <a:r>
              <a:rPr lang="it-IT" sz="1600" b="1" i="1" dirty="0" smtClean="0">
                <a:latin typeface="Bookman Old Style" panose="02050604050505020204" pitchFamily="18" charset="0"/>
              </a:rPr>
              <a:t> case:  ESO137–G006 </a:t>
            </a:r>
            <a:r>
              <a:rPr lang="it-IT" sz="1600" b="1" i="1" dirty="0" err="1" smtClean="0">
                <a:latin typeface="Bookman Old Style" panose="02050604050505020204" pitchFamily="18" charset="0"/>
              </a:rPr>
              <a:t>low-galactic</a:t>
            </a:r>
            <a:r>
              <a:rPr lang="it-IT" sz="1600" b="1" i="1" dirty="0" smtClean="0">
                <a:latin typeface="Bookman Old Style" panose="02050604050505020204" pitchFamily="18" charset="0"/>
              </a:rPr>
              <a:t> </a:t>
            </a:r>
            <a:r>
              <a:rPr lang="it-IT" sz="1600" b="1" i="1" dirty="0" err="1" smtClean="0">
                <a:latin typeface="Bookman Old Style" panose="02050604050505020204" pitchFamily="18" charset="0"/>
              </a:rPr>
              <a:t>latitude</a:t>
            </a:r>
            <a:r>
              <a:rPr lang="it-IT" sz="1600" b="1" i="1" dirty="0" smtClean="0">
                <a:latin typeface="Bookman Old Style" panose="02050604050505020204" pitchFamily="18" charset="0"/>
              </a:rPr>
              <a:t> </a:t>
            </a:r>
            <a:r>
              <a:rPr lang="it-IT" sz="1600" b="1" i="1" dirty="0" err="1" smtClean="0">
                <a:latin typeface="Bookman Old Style" panose="02050604050505020204" pitchFamily="18" charset="0"/>
              </a:rPr>
              <a:t>elliptical</a:t>
            </a:r>
            <a:r>
              <a:rPr lang="it-IT" sz="1600" b="1" i="1" dirty="0" smtClean="0">
                <a:latin typeface="Bookman Old Style" panose="02050604050505020204" pitchFamily="18" charset="0"/>
              </a:rPr>
              <a:t> </a:t>
            </a:r>
            <a:r>
              <a:rPr lang="it-IT" sz="1600" b="1" i="1" dirty="0" err="1" smtClean="0">
                <a:latin typeface="Bookman Old Style" panose="02050604050505020204" pitchFamily="18" charset="0"/>
              </a:rPr>
              <a:t>galaxy</a:t>
            </a:r>
            <a:endParaRPr lang="it-IT" sz="1600" b="1" i="1" dirty="0">
              <a:latin typeface="Bookman Old Style" panose="020506040505050202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2465" r="13984" b="11998"/>
          <a:stretch/>
        </p:blipFill>
        <p:spPr>
          <a:xfrm>
            <a:off x="691873" y="1729546"/>
            <a:ext cx="4176156" cy="39679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17531" r="24670" b="19960"/>
          <a:stretch/>
        </p:blipFill>
        <p:spPr>
          <a:xfrm rot="-180000">
            <a:off x="1194374" y="2194657"/>
            <a:ext cx="3171152" cy="30377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7940" y="5741583"/>
            <a:ext cx="242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Bookman Old Style" panose="02050604050505020204" pitchFamily="18" charset="0"/>
              </a:rPr>
              <a:t>DSS-</a:t>
            </a:r>
            <a:r>
              <a:rPr lang="it-IT" sz="1400" i="1" dirty="0" err="1" smtClean="0">
                <a:latin typeface="Bookman Old Style" panose="02050604050505020204" pitchFamily="18" charset="0"/>
              </a:rPr>
              <a:t>red</a:t>
            </a:r>
            <a:r>
              <a:rPr lang="it-IT" sz="1400" i="1" dirty="0" smtClean="0">
                <a:latin typeface="Bookman Old Style" panose="02050604050505020204" pitchFamily="18" charset="0"/>
              </a:rPr>
              <a:t> 2.1 x 2.1 </a:t>
            </a:r>
            <a:r>
              <a:rPr lang="it-IT" sz="1400" i="1" dirty="0" err="1" smtClean="0">
                <a:latin typeface="Bookman Old Style" panose="02050604050505020204" pitchFamily="18" charset="0"/>
              </a:rPr>
              <a:t>arcmin</a:t>
            </a:r>
            <a:endParaRPr lang="it-IT" sz="1400" i="1" dirty="0">
              <a:latin typeface="Bookman Old Style" panose="0205060405050502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27573" y="5734488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latin typeface="Bookman Old Style" panose="02050604050505020204" pitchFamily="18" charset="0"/>
              </a:rPr>
              <a:t>+ GEMS </a:t>
            </a:r>
            <a:endParaRPr lang="it-IT" sz="1400" b="1" i="1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5" descr="Screen Shot 2016-04-02 at 18.01.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23" y="2551108"/>
            <a:ext cx="2322419" cy="232483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932528" y="4973620"/>
            <a:ext cx="2186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GEMS , 22 x 22 </a:t>
            </a:r>
            <a:r>
              <a:rPr lang="it-IT" sz="1400" dirty="0" err="1" smtClean="0">
                <a:latin typeface="Bookman Old Style" panose="02050604050505020204" pitchFamily="18" charset="0"/>
              </a:rPr>
              <a:t>arcsec</a:t>
            </a:r>
            <a:endParaRPr lang="it-IT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18488" y="2796361"/>
            <a:ext cx="3704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latin typeface="Bookman Old Style" panose="02050604050505020204" pitchFamily="18" charset="0"/>
              </a:rPr>
              <a:t>Grazie per la vostra attenzione !</a:t>
            </a:r>
            <a:endParaRPr lang="it-IT" sz="16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0"/>
          <a:stretch/>
        </p:blipFill>
        <p:spPr>
          <a:xfrm>
            <a:off x="443385" y="1130771"/>
            <a:ext cx="5918510" cy="386438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34272" y="1021402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ERIS</a:t>
            </a:r>
          </a:p>
          <a:p>
            <a:r>
              <a:rPr lang="it-IT" b="1" dirty="0" err="1" smtClean="0">
                <a:latin typeface="Bookman Old Style" panose="02050604050505020204" pitchFamily="18" charset="0"/>
              </a:rPr>
              <a:t>Calibration</a:t>
            </a:r>
            <a:r>
              <a:rPr lang="it-IT" b="1" dirty="0" smtClean="0">
                <a:latin typeface="Bookman Old Style" panose="02050604050505020204" pitchFamily="18" charset="0"/>
              </a:rPr>
              <a:t> Unit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76" y="3745509"/>
            <a:ext cx="5161550" cy="22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465" y="797658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GMT PWFS - </a:t>
            </a:r>
            <a:r>
              <a:rPr lang="it-IT" b="1" dirty="0" err="1" smtClean="0">
                <a:latin typeface="Bookman Old Style" panose="02050604050505020204" pitchFamily="18" charset="0"/>
              </a:rPr>
              <a:t>Pyramid</a:t>
            </a:r>
            <a:r>
              <a:rPr lang="it-IT" b="1" dirty="0" smtClean="0">
                <a:latin typeface="Bookman Old Style" panose="02050604050505020204" pitchFamily="18" charset="0"/>
              </a:rPr>
              <a:t> </a:t>
            </a:r>
            <a:r>
              <a:rPr lang="it-IT" b="1" dirty="0" err="1" smtClean="0">
                <a:latin typeface="Bookman Old Style" panose="02050604050505020204" pitchFamily="18" charset="0"/>
              </a:rPr>
              <a:t>holder</a:t>
            </a:r>
            <a:r>
              <a:rPr lang="it-IT" b="1" dirty="0" smtClean="0">
                <a:latin typeface="Bookman Old Style" panose="02050604050505020204" pitchFamily="18" charset="0"/>
              </a:rPr>
              <a:t> </a:t>
            </a:r>
            <a:r>
              <a:rPr lang="it-IT" b="1" dirty="0" err="1" smtClean="0">
                <a:latin typeface="Bookman Old Style" panose="02050604050505020204" pitchFamily="18" charset="0"/>
              </a:rPr>
              <a:t>proposal</a:t>
            </a:r>
            <a:endParaRPr lang="it-IT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98" y="1332366"/>
            <a:ext cx="6245475" cy="44134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273962"/>
            <a:ext cx="6870023" cy="48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altocasertano.files.wordpress.com/2009/04/mappa-terrem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b="31226"/>
          <a:stretch/>
        </p:blipFill>
        <p:spPr bwMode="auto">
          <a:xfrm>
            <a:off x="243192" y="1342080"/>
            <a:ext cx="1749718" cy="17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violirestauri.it/img/osservatorio0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r="31362"/>
          <a:stretch/>
        </p:blipFill>
        <p:spPr bwMode="auto">
          <a:xfrm>
            <a:off x="2548647" y="1740913"/>
            <a:ext cx="2188723" cy="40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violirestauri.it/img/osservatorio02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42" y="2567764"/>
            <a:ext cx="3589551" cy="26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800238" y="81708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Dopo il 6 aprile 2009…</a:t>
            </a:r>
          </a:p>
        </p:txBody>
      </p:sp>
    </p:spTree>
    <p:extLst>
      <p:ext uri="{BB962C8B-B14F-4D97-AF65-F5344CB8AC3E}">
        <p14:creationId xmlns:p14="http://schemas.microsoft.com/office/powerpoint/2010/main" val="625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338" r="26702" b="10545"/>
          <a:stretch/>
        </p:blipFill>
        <p:spPr>
          <a:xfrm>
            <a:off x="1483347" y="1425513"/>
            <a:ext cx="5466784" cy="470947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7712" y="82934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…nuovi spazi laboratoriali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71460" y="2838893"/>
            <a:ext cx="999461" cy="723014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63386" y="2838893"/>
            <a:ext cx="701749" cy="723014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2700000">
            <a:off x="2555267" y="1942929"/>
            <a:ext cx="852100" cy="684798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251421" y="428491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…22 m</a:t>
            </a:r>
            <a:r>
              <a:rPr lang="it-IT" i="1" baseline="30000" dirty="0" smtClean="0"/>
              <a:t>2</a:t>
            </a:r>
            <a:endParaRPr lang="it-IT" i="1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44326" y="456491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…16 m</a:t>
            </a:r>
            <a:r>
              <a:rPr lang="it-IT" i="1" baseline="30000" dirty="0" smtClean="0"/>
              <a:t>2</a:t>
            </a:r>
            <a:endParaRPr lang="it-IT" i="1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237231" y="485554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…19 m</a:t>
            </a:r>
            <a:r>
              <a:rPr lang="it-IT" i="1" baseline="30000" dirty="0" smtClean="0"/>
              <a:t>2</a:t>
            </a:r>
            <a:endParaRPr lang="it-IT" i="1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378998" y="5252503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57 m</a:t>
            </a:r>
            <a:r>
              <a:rPr lang="it-IT" b="1" i="1" baseline="30000" dirty="0" smtClean="0"/>
              <a:t>2</a:t>
            </a:r>
            <a:endParaRPr lang="it-IT" b="1" i="1" baseline="30000" dirty="0"/>
          </a:p>
        </p:txBody>
      </p:sp>
      <p:sp>
        <p:nvSpPr>
          <p:cNvPr id="16" name="Rettangolo 15"/>
          <p:cNvSpPr/>
          <p:nvPr/>
        </p:nvSpPr>
        <p:spPr>
          <a:xfrm>
            <a:off x="5721988" y="2038620"/>
            <a:ext cx="826001" cy="597532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070346" y="5323069"/>
            <a:ext cx="826001" cy="597532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i="1" dirty="0" smtClean="0">
                <a:solidFill>
                  <a:schemeClr val="tx1"/>
                </a:solidFill>
              </a:rPr>
              <a:t>Officina meccanica</a:t>
            </a:r>
            <a:endParaRPr lang="it-IT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34494" y="896065"/>
            <a:ext cx="7545878" cy="5441623"/>
            <a:chOff x="1177489" y="1281640"/>
            <a:chExt cx="6859889" cy="494693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8" t="1339" r="26701" b="54603"/>
            <a:stretch/>
          </p:blipFill>
          <p:spPr>
            <a:xfrm>
              <a:off x="1177489" y="2473980"/>
              <a:ext cx="6859889" cy="3447571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 rot="2700000">
              <a:off x="484447" y="4479767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 rot="2700000">
              <a:off x="772242" y="5028687"/>
              <a:ext cx="1490138" cy="644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88549" y="2851682"/>
              <a:ext cx="3513667" cy="151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 rot="2700000">
              <a:off x="2662877" y="2683091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 rot="2700000">
              <a:off x="1380801" y="2172707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99173" y="2973875"/>
              <a:ext cx="1017785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194796" y="4910277"/>
              <a:ext cx="1017785" cy="1037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97712" y="829340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Allestimenti </a:t>
            </a:r>
            <a:r>
              <a:rPr lang="it-IT" b="1" i="1" dirty="0" smtClean="0">
                <a:latin typeface="Bookman Old Style" panose="02050604050505020204" pitchFamily="18" charset="0"/>
              </a:rPr>
              <a:t>(in progress)</a:t>
            </a:r>
            <a:endParaRPr lang="it-IT" b="1" i="1" dirty="0">
              <a:latin typeface="Bookman Old Style" panose="02050604050505020204" pitchFamily="18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1953532" y="1765005"/>
            <a:ext cx="481324" cy="176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467375" y="1499193"/>
            <a:ext cx="1917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allestimento in corso</a:t>
            </a:r>
            <a:endParaRPr lang="it-IT" sz="1600" i="1" dirty="0"/>
          </a:p>
        </p:txBody>
      </p:sp>
      <p:cxnSp>
        <p:nvCxnSpPr>
          <p:cNvPr id="20" name="Connettore 1 19"/>
          <p:cNvCxnSpPr>
            <a:endCxn id="22" idx="2"/>
          </p:cNvCxnSpPr>
          <p:nvPr/>
        </p:nvCxnSpPr>
        <p:spPr>
          <a:xfrm flipH="1" flipV="1">
            <a:off x="4850802" y="2518445"/>
            <a:ext cx="429798" cy="262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938756" y="1933670"/>
            <a:ext cx="182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/>
              <a:t>allestimento servizi completato</a:t>
            </a:r>
            <a:endParaRPr lang="it-IT" sz="1600" i="1" dirty="0"/>
          </a:p>
        </p:txBody>
      </p:sp>
      <p:cxnSp>
        <p:nvCxnSpPr>
          <p:cNvPr id="24" name="Connettore 1 23"/>
          <p:cNvCxnSpPr>
            <a:endCxn id="26" idx="2"/>
          </p:cNvCxnSpPr>
          <p:nvPr/>
        </p:nvCxnSpPr>
        <p:spPr>
          <a:xfrm flipV="1">
            <a:off x="5531135" y="3280164"/>
            <a:ext cx="1955196" cy="2280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093179" y="2449167"/>
            <a:ext cx="278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/>
              <a:t>Piattaforma rigida 3 x 0.6 m</a:t>
            </a:r>
            <a:r>
              <a:rPr lang="it-IT" sz="1600" i="1" baseline="30000" dirty="0" smtClean="0"/>
              <a:t>2</a:t>
            </a:r>
            <a:endParaRPr lang="it-IT" sz="1600" i="1" dirty="0" smtClean="0"/>
          </a:p>
          <a:p>
            <a:pPr algn="ctr"/>
            <a:r>
              <a:rPr lang="it-IT" sz="1600" i="1" dirty="0" smtClean="0"/>
              <a:t>(provvista </a:t>
            </a:r>
            <a:r>
              <a:rPr lang="it-IT" sz="1600" i="1" dirty="0" smtClean="0"/>
              <a:t>di </a:t>
            </a:r>
            <a:r>
              <a:rPr lang="it-IT" sz="1600" i="1" dirty="0" err="1" smtClean="0"/>
              <a:t>optical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breadboard</a:t>
            </a:r>
            <a:r>
              <a:rPr lang="it-IT" sz="1600" i="1" dirty="0" smtClean="0"/>
              <a:t> </a:t>
            </a:r>
            <a:r>
              <a:rPr lang="it-IT" sz="1600" i="1" dirty="0" smtClean="0"/>
              <a:t>entro Q4 2016)</a:t>
            </a:r>
            <a:endParaRPr lang="it-IT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625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34494" y="896065"/>
            <a:ext cx="7545878" cy="5441623"/>
            <a:chOff x="1177489" y="1281640"/>
            <a:chExt cx="6859889" cy="494693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8" t="1339" r="26701" b="54603"/>
            <a:stretch/>
          </p:blipFill>
          <p:spPr>
            <a:xfrm>
              <a:off x="1177489" y="2473980"/>
              <a:ext cx="6859889" cy="3447571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 rot="2700000">
              <a:off x="484447" y="4479767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 rot="2700000">
              <a:off x="772242" y="5028687"/>
              <a:ext cx="1490138" cy="644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88549" y="2851682"/>
              <a:ext cx="3513667" cy="151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 rot="2700000">
              <a:off x="2662877" y="2683091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 rot="2700000">
              <a:off x="1380801" y="2172707"/>
              <a:ext cx="2639870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99173" y="2973875"/>
              <a:ext cx="1017785" cy="857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194796" y="4910277"/>
              <a:ext cx="1017785" cy="1037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97712" y="829340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Allestimenti </a:t>
            </a:r>
            <a:r>
              <a:rPr lang="it-IT" b="1" i="1" dirty="0" smtClean="0">
                <a:latin typeface="Bookman Old Style" panose="02050604050505020204" pitchFamily="18" charset="0"/>
              </a:rPr>
              <a:t>(in progress)</a:t>
            </a:r>
            <a:endParaRPr lang="it-IT" b="1" i="1" dirty="0">
              <a:latin typeface="Bookman Old Style" panose="020506040505050202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b="5181"/>
          <a:stretch/>
        </p:blipFill>
        <p:spPr>
          <a:xfrm>
            <a:off x="4686202" y="829340"/>
            <a:ext cx="4085657" cy="3139097"/>
          </a:xfrm>
          <a:prstGeom prst="rect">
            <a:avLst/>
          </a:prstGeom>
        </p:spPr>
      </p:pic>
      <p:cxnSp>
        <p:nvCxnSpPr>
          <p:cNvPr id="23" name="Connettore 1 22"/>
          <p:cNvCxnSpPr>
            <a:endCxn id="17" idx="2"/>
          </p:cNvCxnSpPr>
          <p:nvPr/>
        </p:nvCxnSpPr>
        <p:spPr>
          <a:xfrm flipH="1" flipV="1">
            <a:off x="6729031" y="3968437"/>
            <a:ext cx="245927" cy="1113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rot="5400000">
            <a:off x="1734584" y="2459957"/>
            <a:ext cx="2482153" cy="2482154"/>
          </a:xfrm>
          <a:prstGeom prst="rect">
            <a:avLst/>
          </a:prstGeom>
        </p:spPr>
      </p:pic>
      <p:cxnSp>
        <p:nvCxnSpPr>
          <p:cNvPr id="28" name="Connettore 1 27"/>
          <p:cNvCxnSpPr>
            <a:endCxn id="25" idx="0"/>
          </p:cNvCxnSpPr>
          <p:nvPr/>
        </p:nvCxnSpPr>
        <p:spPr>
          <a:xfrm flipH="1" flipV="1">
            <a:off x="4216738" y="3701035"/>
            <a:ext cx="2056471" cy="1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18843"/>
          <a:stretch/>
        </p:blipFill>
        <p:spPr>
          <a:xfrm rot="5400000">
            <a:off x="-193550" y="1797790"/>
            <a:ext cx="4976036" cy="369835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7712" y="648579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Ispezione microscopica delle piramidi</a:t>
            </a:r>
            <a:endParaRPr lang="it-IT" b="1" i="1" dirty="0">
              <a:latin typeface="Bookman Old Style" panose="020506040505050202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 rot="5400000">
            <a:off x="4556130" y="2285233"/>
            <a:ext cx="4342616" cy="2903371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 flipV="1">
            <a:off x="1786270" y="1565610"/>
            <a:ext cx="3489482" cy="1847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824053" y="5424865"/>
            <a:ext cx="3489482" cy="483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>
            <a:off x="-1082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00" y="-18514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58343" y="282081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Risorse a INAF-</a:t>
            </a:r>
            <a:r>
              <a:rPr lang="it-IT" sz="1200" i="1" dirty="0" err="1" smtClean="0">
                <a:latin typeface="Bookman Old Style" panose="02050604050505020204" pitchFamily="18" charset="0"/>
              </a:rPr>
              <a:t>OATe</a:t>
            </a:r>
            <a:r>
              <a:rPr lang="it-IT" sz="1200" i="1" dirty="0" smtClean="0">
                <a:latin typeface="Bookman Old Style" panose="02050604050505020204" pitchFamily="18" charset="0"/>
              </a:rPr>
              <a:t> per lo sviluppo di tecnologie AO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2" y="6228949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ADONI 2016 – L’Ottica Adattiva in Astronomia in Italia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23574" y="622570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Bookman Old Style" panose="02050604050505020204" pitchFamily="18" charset="0"/>
              </a:rPr>
              <a:t>Firenze, 13 aprile 2016</a:t>
            </a:r>
            <a:endParaRPr lang="it-IT" sz="1200" i="1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7712" y="627313"/>
            <a:ext cx="7462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Bookman Old Style" panose="02050604050505020204" pitchFamily="18" charset="0"/>
              </a:rPr>
              <a:t>Resolved</a:t>
            </a:r>
            <a:r>
              <a:rPr lang="it-IT" b="1" dirty="0" smtClean="0">
                <a:latin typeface="Bookman Old Style" panose="02050604050505020204" pitchFamily="18" charset="0"/>
              </a:rPr>
              <a:t> stellar </a:t>
            </a:r>
            <a:r>
              <a:rPr lang="it-IT" b="1" dirty="0" err="1" smtClean="0">
                <a:latin typeface="Bookman Old Style" panose="02050604050505020204" pitchFamily="18" charset="0"/>
              </a:rPr>
              <a:t>population</a:t>
            </a:r>
            <a:r>
              <a:rPr lang="it-IT" b="1" dirty="0" smtClean="0">
                <a:latin typeface="Bookman Old Style" panose="02050604050505020204" pitchFamily="18" charset="0"/>
              </a:rPr>
              <a:t> </a:t>
            </a:r>
            <a:r>
              <a:rPr lang="it-IT" b="1" dirty="0" err="1" smtClean="0">
                <a:latin typeface="Bookman Old Style" panose="02050604050505020204" pitchFamily="18" charset="0"/>
              </a:rPr>
              <a:t>studies</a:t>
            </a:r>
            <a:r>
              <a:rPr lang="it-IT" b="1" dirty="0" smtClean="0">
                <a:latin typeface="Bookman Old Style" panose="02050604050505020204" pitchFamily="18" charset="0"/>
              </a:rPr>
              <a:t> in AO-</a:t>
            </a:r>
            <a:r>
              <a:rPr lang="it-IT" b="1" dirty="0" err="1" smtClean="0">
                <a:latin typeface="Bookman Old Style" panose="02050604050505020204" pitchFamily="18" charset="0"/>
              </a:rPr>
              <a:t>corrected</a:t>
            </a:r>
            <a:r>
              <a:rPr lang="it-IT" b="1" dirty="0" smtClean="0">
                <a:latin typeface="Bookman Old Style" panose="02050604050505020204" pitchFamily="18" charset="0"/>
              </a:rPr>
              <a:t> images. </a:t>
            </a:r>
          </a:p>
          <a:p>
            <a:endParaRPr lang="it-IT" sz="800" b="1" i="1" dirty="0">
              <a:latin typeface="Bookman Old Style" panose="02050604050505020204" pitchFamily="18" charset="0"/>
            </a:endParaRPr>
          </a:p>
          <a:p>
            <a:r>
              <a:rPr lang="it-IT" sz="1600" b="1" i="1" dirty="0" err="1" smtClean="0">
                <a:latin typeface="Bookman Old Style" panose="02050604050505020204" pitchFamily="18" charset="0"/>
              </a:rPr>
              <a:t>Example</a:t>
            </a:r>
            <a:r>
              <a:rPr lang="it-IT" sz="1600" b="1" i="1" dirty="0" smtClean="0">
                <a:latin typeface="Bookman Old Style" panose="02050604050505020204" pitchFamily="18" charset="0"/>
              </a:rPr>
              <a:t> case: NGC5128 in </a:t>
            </a:r>
            <a:r>
              <a:rPr lang="it-IT" sz="1600" b="1" i="1" dirty="0" err="1" smtClean="0">
                <a:latin typeface="Bookman Old Style" panose="02050604050505020204" pitchFamily="18" charset="0"/>
              </a:rPr>
              <a:t>near-infrared</a:t>
            </a:r>
            <a:endParaRPr lang="it-IT" sz="1600" b="1" i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4" descr="gems_k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2" y="1394166"/>
            <a:ext cx="2808803" cy="2256395"/>
          </a:xfrm>
          <a:prstGeom prst="rect">
            <a:avLst/>
          </a:prstGeom>
        </p:spPr>
      </p:pic>
      <p:pic>
        <p:nvPicPr>
          <p:cNvPr id="10" name="Picture 5" descr="gems_ks_zoom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79" y="1557979"/>
            <a:ext cx="2400965" cy="1928768"/>
          </a:xfrm>
          <a:prstGeom prst="rect">
            <a:avLst/>
          </a:prstGeom>
        </p:spPr>
      </p:pic>
      <p:pic>
        <p:nvPicPr>
          <p:cNvPr id="11" name="Picture 6" descr="hst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3" y="3854243"/>
            <a:ext cx="2808803" cy="2256395"/>
          </a:xfrm>
          <a:prstGeom prst="rect">
            <a:avLst/>
          </a:prstGeom>
        </p:spPr>
      </p:pic>
      <p:pic>
        <p:nvPicPr>
          <p:cNvPr id="12" name="Picture 7" descr="hst_zoom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79" y="4018056"/>
            <a:ext cx="2400965" cy="1928767"/>
          </a:xfrm>
          <a:prstGeom prst="rect">
            <a:avLst/>
          </a:prstGeom>
        </p:spPr>
      </p:pic>
      <p:cxnSp>
        <p:nvCxnSpPr>
          <p:cNvPr id="13" name="Connettore 1 12"/>
          <p:cNvCxnSpPr>
            <a:stCxn id="9" idx="1"/>
          </p:cNvCxnSpPr>
          <p:nvPr/>
        </p:nvCxnSpPr>
        <p:spPr>
          <a:xfrm flipV="1">
            <a:off x="848962" y="1557979"/>
            <a:ext cx="3282717" cy="964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848963" y="3157870"/>
            <a:ext cx="3282716" cy="328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11" idx="1"/>
          </p:cNvCxnSpPr>
          <p:nvPr/>
        </p:nvCxnSpPr>
        <p:spPr>
          <a:xfrm flipV="1">
            <a:off x="848963" y="4017740"/>
            <a:ext cx="3286254" cy="964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848962" y="5667153"/>
            <a:ext cx="3286255" cy="2793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857998" y="237919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GEMS,  </a:t>
            </a:r>
            <a:r>
              <a:rPr lang="it-IT" sz="1400" dirty="0" err="1" smtClean="0">
                <a:latin typeface="Bookman Old Style" panose="02050604050505020204" pitchFamily="18" charset="0"/>
              </a:rPr>
              <a:t>K</a:t>
            </a:r>
            <a:r>
              <a:rPr lang="it-IT" sz="1400" baseline="-25000" dirty="0" err="1" smtClean="0">
                <a:latin typeface="Bookman Old Style" panose="02050604050505020204" pitchFamily="18" charset="0"/>
              </a:rPr>
              <a:t>s</a:t>
            </a:r>
            <a:endParaRPr lang="it-IT" sz="1400" baseline="-25000" dirty="0">
              <a:latin typeface="Bookman Old Style" panose="020506040505050202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61536" y="484959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HST ACS  (vis)</a:t>
            </a:r>
            <a:endParaRPr lang="it-IT" sz="1400" baseline="-25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380</Words>
  <Application>Microsoft Office PowerPoint</Application>
  <PresentationFormat>Presentazione su schermo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</dc:creator>
  <cp:lastModifiedBy>Mauro</cp:lastModifiedBy>
  <cp:revision>21</cp:revision>
  <dcterms:created xsi:type="dcterms:W3CDTF">2016-04-13T03:53:52Z</dcterms:created>
  <dcterms:modified xsi:type="dcterms:W3CDTF">2016-04-13T12:28:31Z</dcterms:modified>
</cp:coreProperties>
</file>