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g" ContentType="video/mpeg"/>
  <Default Extension="mp4" ContentType="video/mp4"/>
  <Default Extension="tiff" ContentType="image/tiff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62" r:id="rId2"/>
    <p:sldId id="259" r:id="rId3"/>
    <p:sldId id="260" r:id="rId4"/>
    <p:sldId id="261" r:id="rId5"/>
    <p:sldId id="270" r:id="rId6"/>
    <p:sldId id="271" r:id="rId7"/>
    <p:sldId id="272" r:id="rId8"/>
    <p:sldId id="281" r:id="rId9"/>
    <p:sldId id="288" r:id="rId10"/>
    <p:sldId id="273" r:id="rId11"/>
    <p:sldId id="289" r:id="rId12"/>
    <p:sldId id="258" r:id="rId13"/>
    <p:sldId id="263" r:id="rId14"/>
    <p:sldId id="257" r:id="rId15"/>
    <p:sldId id="280" r:id="rId16"/>
    <p:sldId id="291" r:id="rId17"/>
    <p:sldId id="256" r:id="rId18"/>
    <p:sldId id="266" r:id="rId19"/>
    <p:sldId id="292" r:id="rId20"/>
    <p:sldId id="276" r:id="rId21"/>
    <p:sldId id="277" r:id="rId22"/>
    <p:sldId id="278" r:id="rId23"/>
    <p:sldId id="275" r:id="rId2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/>
    <p:restoredTop sz="95701"/>
  </p:normalViewPr>
  <p:slideViewPr>
    <p:cSldViewPr snapToGrid="0" snapToObjects="1">
      <p:cViewPr varScale="1">
        <p:scale>
          <a:sx n="103" d="100"/>
          <a:sy n="103" d="100"/>
        </p:scale>
        <p:origin x="9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4E873-DA12-A549-A2E3-BD98A9A29436}" type="datetimeFigureOut">
              <a:rPr lang="it-IT" smtClean="0"/>
              <a:t>16/04/16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E8AC8-4DD7-F54D-AC08-6237B2E053A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2827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F59C7-C461-5C48-901E-E70036E1D8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55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A2C8E-8FF5-4AF9-BA7B-E3D7EAD9ACF5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784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it-IT" altLang="en-US">
                <a:latin typeface="Arial" charset="0"/>
              </a:rPr>
              <a:t>ARGOS started in 2006 and it is now in its commissioning phase at the telescope</a:t>
            </a:r>
          </a:p>
          <a:p>
            <a:pPr eaLnBrk="1" hangingPunct="1"/>
            <a:endParaRPr lang="it-IT" altLang="en-US">
              <a:latin typeface="Arial" charset="0"/>
            </a:endParaRPr>
          </a:p>
          <a:p>
            <a:pPr eaLnBrk="1" hangingPunct="1"/>
            <a:r>
              <a:rPr lang="it-IT" altLang="en-US">
                <a:latin typeface="Arial" charset="0"/>
              </a:rPr>
              <a:t>It is a quite complex system expecially in terms of control loops.</a:t>
            </a:r>
          </a:p>
          <a:p>
            <a:pPr eaLnBrk="1" hangingPunct="1"/>
            <a:endParaRPr lang="it-IT" altLang="en-US">
              <a:latin typeface="Arial" charset="0"/>
            </a:endParaRPr>
          </a:p>
          <a:p>
            <a:pPr eaLnBrk="1" hangingPunct="1"/>
            <a:r>
              <a:rPr lang="it-IT" altLang="en-US">
                <a:latin typeface="Arial" charset="0"/>
              </a:rPr>
              <a:t>Briefly we have a laser system where are installed 3 commerlacial 18W lasers heads for each telescope eye</a:t>
            </a:r>
          </a:p>
          <a:p>
            <a:pPr eaLnBrk="1" hangingPunct="1"/>
            <a:endParaRPr lang="it-IT" altLang="en-US">
              <a:latin typeface="Arial" charset="0"/>
            </a:endParaRPr>
          </a:p>
          <a:p>
            <a:pPr eaLnBrk="1" hangingPunct="1"/>
            <a:r>
              <a:rPr lang="it-IT" altLang="en-US">
                <a:latin typeface="Arial" charset="0"/>
              </a:rPr>
              <a:t>Then we have some large optics that expands and fold the laser beams behind the Secondary mirorr from where they propagated into the atmosphere </a:t>
            </a:r>
          </a:p>
          <a:p>
            <a:pPr eaLnBrk="1" hangingPunct="1"/>
            <a:endParaRPr lang="it-IT" altLang="en-US">
              <a:latin typeface="Arial" charset="0"/>
            </a:endParaRPr>
          </a:p>
          <a:p>
            <a:pPr eaLnBrk="1" hangingPunct="1"/>
            <a:r>
              <a:rPr lang="it-IT" altLang="en-US">
                <a:latin typeface="Arial" charset="0"/>
              </a:rPr>
              <a:t>The 3 laser beams for each eye are focussed at 12km distance where they produce a triangular asterism of artificial guide stars 2arcminutes offaxis.</a:t>
            </a:r>
          </a:p>
          <a:p>
            <a:pPr eaLnBrk="1" hangingPunct="1"/>
            <a:endParaRPr lang="it-IT" altLang="en-US">
              <a:latin typeface="Arial" charset="0"/>
            </a:endParaRPr>
          </a:p>
          <a:p>
            <a:pPr eaLnBrk="1" hangingPunct="1"/>
            <a:r>
              <a:rPr lang="it-IT" altLang="en-US">
                <a:latin typeface="Arial" charset="0"/>
              </a:rPr>
              <a:t>On the downward path the light is collected by the telescope optics and it is splitted from the science radiation by a dichroic beam splitter just in front of the instrument rotator.</a:t>
            </a:r>
          </a:p>
          <a:p>
            <a:pPr eaLnBrk="1" hangingPunct="1"/>
            <a:endParaRPr lang="it-IT" altLang="en-US">
              <a:latin typeface="Arial" charset="0"/>
            </a:endParaRPr>
          </a:p>
          <a:p>
            <a:pPr eaLnBrk="1" hangingPunct="1"/>
            <a:r>
              <a:rPr lang="it-IT" altLang="en-US">
                <a:latin typeface="Arial" charset="0"/>
              </a:rPr>
              <a:t>In the end the laser light enters the LGS wavefront sensor.</a:t>
            </a:r>
          </a:p>
          <a:p>
            <a:pPr eaLnBrk="1" hangingPunct="1"/>
            <a:endParaRPr lang="it-IT" altLang="en-US">
              <a:latin typeface="Arial" charset="0"/>
            </a:endParaRPr>
          </a:p>
          <a:p>
            <a:pPr eaLnBrk="1" hangingPunct="1"/>
            <a:r>
              <a:rPr lang="it-IT" altLang="en-US">
                <a:latin typeface="Arial" charset="0"/>
              </a:rPr>
              <a:t>Arcetri is responsible for providing the 2 laser guide start wavefront sensor units and the beam splitter optics.</a:t>
            </a:r>
          </a:p>
          <a:p>
            <a:pPr eaLnBrk="1" hangingPunct="1"/>
            <a:endParaRPr lang="it-IT" altLang="en-US">
              <a:latin typeface="Arial" charset="0"/>
            </a:endParaRPr>
          </a:p>
          <a:p>
            <a:pPr eaLnBrk="1" hangingPunct="1"/>
            <a:endParaRPr lang="it-IT" altLang="en-US">
              <a:latin typeface="Arial" charset="0"/>
            </a:endParaRPr>
          </a:p>
        </p:txBody>
      </p:sp>
      <p:sp>
        <p:nvSpPr>
          <p:cNvPr id="614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6FDA15C-5421-CC43-9BA0-7AF8277B7294}" type="slidenum">
              <a:rPr lang="de-DE" altLang="en-US"/>
              <a:pPr/>
              <a:t>5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014527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96781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Exquisite</a:t>
            </a:r>
            <a:r>
              <a:rPr lang="en-US" baseline="0" dirty="0" smtClean="0"/>
              <a:t> data in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Different bands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Different AO modes: ARGOS, NGS, hybrid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Experimenting with the dithering and software </a:t>
            </a:r>
            <a:r>
              <a:rPr lang="en-US" baseline="0" dirty="0" err="1" smtClean="0"/>
              <a:t>automatization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2DC84-73C4-487F-840B-95C0A56A84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1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5B164-DDAF-E54E-93DF-8EDAE8A9A77F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655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EF53-5309-5C45-B765-DDC461D30319}" type="datetimeFigureOut">
              <a:rPr lang="it-IT" smtClean="0"/>
              <a:t>16/04/16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607C-F669-0543-8AC0-D778923CD93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5615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EF53-5309-5C45-B765-DDC461D30319}" type="datetimeFigureOut">
              <a:rPr lang="it-IT" smtClean="0"/>
              <a:t>16/04/16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607C-F669-0543-8AC0-D778923CD93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7667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EF53-5309-5C45-B765-DDC461D30319}" type="datetimeFigureOut">
              <a:rPr lang="it-IT" smtClean="0"/>
              <a:t>16/04/16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607C-F669-0543-8AC0-D778923CD93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5683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EF53-5309-5C45-B765-DDC461D30319}" type="datetimeFigureOut">
              <a:rPr lang="it-IT" smtClean="0"/>
              <a:t>16/04/16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607C-F669-0543-8AC0-D778923CD93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7508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EF53-5309-5C45-B765-DDC461D30319}" type="datetimeFigureOut">
              <a:rPr lang="it-IT" smtClean="0"/>
              <a:t>16/04/16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607C-F669-0543-8AC0-D778923CD93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2362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EF53-5309-5C45-B765-DDC461D30319}" type="datetimeFigureOut">
              <a:rPr lang="it-IT" smtClean="0"/>
              <a:t>16/04/16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607C-F669-0543-8AC0-D778923CD93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6757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EF53-5309-5C45-B765-DDC461D30319}" type="datetimeFigureOut">
              <a:rPr lang="it-IT" smtClean="0"/>
              <a:t>16/04/16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607C-F669-0543-8AC0-D778923CD93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2713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EF53-5309-5C45-B765-DDC461D30319}" type="datetimeFigureOut">
              <a:rPr lang="it-IT" smtClean="0"/>
              <a:t>16/04/16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607C-F669-0543-8AC0-D778923CD93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0781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EF53-5309-5C45-B765-DDC461D30319}" type="datetimeFigureOut">
              <a:rPr lang="it-IT" smtClean="0"/>
              <a:t>16/04/16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607C-F669-0543-8AC0-D778923CD93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683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EF53-5309-5C45-B765-DDC461D30319}" type="datetimeFigureOut">
              <a:rPr lang="it-IT" smtClean="0"/>
              <a:t>16/04/16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607C-F669-0543-8AC0-D778923CD93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1053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EF53-5309-5C45-B765-DDC461D30319}" type="datetimeFigureOut">
              <a:rPr lang="it-IT" smtClean="0"/>
              <a:t>16/04/16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607C-F669-0543-8AC0-D778923CD93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230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DEF53-5309-5C45-B765-DDC461D30319}" type="datetimeFigureOut">
              <a:rPr lang="it-IT" smtClean="0"/>
              <a:t>16/04/16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E607C-F669-0543-8AC0-D778923CD93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227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9" Type="http://schemas.openxmlformats.org/officeDocument/2006/relationships/image" Target="../media/image7.jpeg"/><Relationship Id="rId10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8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png"/><Relationship Id="rId10" Type="http://schemas.openxmlformats.org/officeDocument/2006/relationships/image" Target="../media/image1.png"/><Relationship Id="rId11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8.png"/><Relationship Id="rId5" Type="http://schemas.openxmlformats.org/officeDocument/2006/relationships/image" Target="../media/image59.tiff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6" Type="http://schemas.openxmlformats.org/officeDocument/2006/relationships/image" Target="../media/image30.jpg"/><Relationship Id="rId7" Type="http://schemas.openxmlformats.org/officeDocument/2006/relationships/image" Target="../media/image31.jpg"/><Relationship Id="rId8" Type="http://schemas.openxmlformats.org/officeDocument/2006/relationships/image" Target="../media/image32.jpg"/><Relationship Id="rId9" Type="http://schemas.openxmlformats.org/officeDocument/2006/relationships/image" Target="../media/image33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6265" y="3533417"/>
            <a:ext cx="8229599" cy="149013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de-DE" altLang="en-US" sz="3200" dirty="0">
                <a:latin typeface="Gill Sans Light" charset="0"/>
                <a:ea typeface="Gill Sans Light" charset="0"/>
                <a:cs typeface="Gill Sans Light" charset="0"/>
              </a:rPr>
              <a:t>Science </a:t>
            </a:r>
            <a:r>
              <a:rPr lang="de-DE" altLang="en-US" sz="3200" dirty="0" err="1">
                <a:latin typeface="Gill Sans Light" charset="0"/>
                <a:ea typeface="Gill Sans Light" charset="0"/>
                <a:cs typeface="Gill Sans Light" charset="0"/>
              </a:rPr>
              <a:t>operations</a:t>
            </a:r>
            <a:r>
              <a:rPr lang="de-DE" altLang="en-US" sz="3200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altLang="en-US" sz="3200" dirty="0" err="1">
                <a:latin typeface="Gill Sans Light" charset="0"/>
                <a:ea typeface="Gill Sans Light" charset="0"/>
                <a:cs typeface="Gill Sans Light" charset="0"/>
              </a:rPr>
              <a:t>with</a:t>
            </a:r>
            <a:r>
              <a:rPr lang="de-DE" altLang="en-US" sz="3200" dirty="0">
                <a:latin typeface="Gill Sans Light" charset="0"/>
                <a:ea typeface="Gill Sans Light" charset="0"/>
                <a:cs typeface="Gill Sans Light" charset="0"/>
              </a:rPr>
              <a:t> ARGOS, </a:t>
            </a:r>
            <a:r>
              <a:rPr lang="de-DE" altLang="en-US" sz="3200" dirty="0" err="1">
                <a:latin typeface="Gill Sans Light" charset="0"/>
                <a:ea typeface="Gill Sans Light" charset="0"/>
                <a:cs typeface="Gill Sans Light" charset="0"/>
              </a:rPr>
              <a:t>the</a:t>
            </a:r>
            <a:r>
              <a:rPr lang="de-DE" altLang="en-US" sz="3200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altLang="en-US" sz="3200" dirty="0" err="1">
                <a:latin typeface="Gill Sans Light" charset="0"/>
                <a:ea typeface="Gill Sans Light" charset="0"/>
                <a:cs typeface="Gill Sans Light" charset="0"/>
              </a:rPr>
              <a:t>ground</a:t>
            </a:r>
            <a:r>
              <a:rPr lang="de-DE" altLang="en-US" sz="3200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altLang="en-US" sz="3200" dirty="0" err="1">
                <a:latin typeface="Gill Sans Light" charset="0"/>
                <a:ea typeface="Gill Sans Light" charset="0"/>
                <a:cs typeface="Gill Sans Light" charset="0"/>
              </a:rPr>
              <a:t>layer</a:t>
            </a:r>
            <a:r>
              <a:rPr lang="de-DE" altLang="en-US" sz="3200" dirty="0">
                <a:latin typeface="Gill Sans Light" charset="0"/>
                <a:ea typeface="Gill Sans Light" charset="0"/>
                <a:cs typeface="Gill Sans Light" charset="0"/>
              </a:rPr>
              <a:t> adaptive </a:t>
            </a:r>
            <a:r>
              <a:rPr lang="de-DE" altLang="en-US" sz="3200" dirty="0" err="1">
                <a:latin typeface="Gill Sans Light" charset="0"/>
                <a:ea typeface="Gill Sans Light" charset="0"/>
                <a:cs typeface="Gill Sans Light" charset="0"/>
              </a:rPr>
              <a:t>optics</a:t>
            </a:r>
            <a:r>
              <a:rPr lang="de-DE" altLang="en-US" sz="3200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altLang="en-US" sz="3200" dirty="0" err="1">
                <a:latin typeface="Gill Sans Light" charset="0"/>
                <a:ea typeface="Gill Sans Light" charset="0"/>
                <a:cs typeface="Gill Sans Light" charset="0"/>
              </a:rPr>
              <a:t>facility</a:t>
            </a:r>
            <a:r>
              <a:rPr lang="de-DE" altLang="en-US" sz="3200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altLang="en-US" sz="3200" dirty="0" err="1">
                <a:latin typeface="Gill Sans Light" charset="0"/>
                <a:ea typeface="Gill Sans Light" charset="0"/>
                <a:cs typeface="Gill Sans Light" charset="0"/>
              </a:rPr>
              <a:t>of</a:t>
            </a:r>
            <a:r>
              <a:rPr lang="de-DE" altLang="en-US" sz="3200" dirty="0">
                <a:latin typeface="Gill Sans Light" charset="0"/>
                <a:ea typeface="Gill Sans Light" charset="0"/>
                <a:cs typeface="Gill Sans Light" charset="0"/>
              </a:rPr>
              <a:t> LBT </a:t>
            </a:r>
          </a:p>
        </p:txBody>
      </p:sp>
      <p:pic>
        <p:nvPicPr>
          <p:cNvPr id="5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1262242"/>
            <a:ext cx="6078537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51432" y="5529055"/>
            <a:ext cx="5666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Lorenzo Busoni on behalf of the ARGOS consortium</a:t>
            </a:r>
            <a:endParaRPr lang="en-US" sz="20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1116" y="6434668"/>
            <a:ext cx="421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ADONI workshop – Firenze  </a:t>
            </a:r>
            <a:r>
              <a:rPr lang="en-US" dirty="0">
                <a:latin typeface="Gill Sans Light" charset="0"/>
                <a:ea typeface="Gill Sans Light" charset="0"/>
                <a:cs typeface="Gill Sans Light" charset="0"/>
              </a:rPr>
              <a:t>1</a:t>
            </a: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2 </a:t>
            </a:r>
            <a:r>
              <a:rPr lang="en-US" dirty="0" err="1" smtClean="0">
                <a:latin typeface="Gill Sans Light" charset="0"/>
                <a:ea typeface="Gill Sans Light" charset="0"/>
                <a:cs typeface="Gill Sans Light" charset="0"/>
              </a:rPr>
              <a:t>april</a:t>
            </a: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 2016</a:t>
            </a: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9" name="Picture 4" descr="AIP-logo_full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1"/>
          <a:stretch>
            <a:fillRect/>
          </a:stretch>
        </p:blipFill>
        <p:spPr bwMode="auto">
          <a:xfrm>
            <a:off x="5667609" y="238944"/>
            <a:ext cx="4365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logo-mpe-transpar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11" y="229419"/>
            <a:ext cx="6858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MPIA_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938" y="249263"/>
            <a:ext cx="60960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INAF_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15790" r="18045" b="18045"/>
          <a:stretch>
            <a:fillRect/>
          </a:stretch>
        </p:blipFill>
        <p:spPr bwMode="auto">
          <a:xfrm>
            <a:off x="2245865" y="229419"/>
            <a:ext cx="6858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caao_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82" y="262757"/>
            <a:ext cx="11430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lbt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424" y="254026"/>
            <a:ext cx="1295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LSW-logo-blu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-3897" r="9091"/>
          <a:stretch>
            <a:fillRect/>
          </a:stretch>
        </p:blipFill>
        <p:spPr bwMode="auto">
          <a:xfrm>
            <a:off x="6396499" y="273075"/>
            <a:ext cx="60960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 descr="webLogoStandar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1" r="19989" b="15169"/>
          <a:stretch>
            <a:fillRect/>
          </a:stretch>
        </p:blipFill>
        <p:spPr bwMode="auto">
          <a:xfrm>
            <a:off x="3223992" y="147663"/>
            <a:ext cx="7159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aser_night_3_3.jpg"/>
          <p:cNvPicPr>
            <a:picLocks noChangeAspect="1"/>
          </p:cNvPicPr>
          <p:nvPr/>
        </p:nvPicPr>
        <p:blipFill>
          <a:blip r:embed="rId1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5" y="0"/>
            <a:ext cx="9169481" cy="687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1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/>
          <p:cNvSpPr>
            <a:spLocks noGrp="1"/>
          </p:cNvSpPr>
          <p:nvPr>
            <p:ph type="title"/>
          </p:nvPr>
        </p:nvSpPr>
        <p:spPr>
          <a:xfrm>
            <a:off x="611188" y="-7638"/>
            <a:ext cx="3651893" cy="83155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 smtClean="0">
                <a:latin typeface="Gill Sans Light" charset="0"/>
                <a:ea typeface="Gill Sans Light" charset="0"/>
                <a:cs typeface="Gill Sans Light" charset="0"/>
              </a:rPr>
              <a:t>ARGOS </a:t>
            </a:r>
            <a:r>
              <a:rPr lang="it-IT" altLang="it-IT" dirty="0" err="1" smtClean="0">
                <a:latin typeface="Gill Sans Light" charset="0"/>
                <a:ea typeface="Gill Sans Light" charset="0"/>
                <a:cs typeface="Gill Sans Light" charset="0"/>
              </a:rPr>
              <a:t>Timeline</a:t>
            </a:r>
            <a:endParaRPr lang="en-US" altLang="it-IT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6" name="Freccia in giù 5"/>
          <p:cNvSpPr/>
          <p:nvPr/>
        </p:nvSpPr>
        <p:spPr>
          <a:xfrm>
            <a:off x="1" y="937347"/>
            <a:ext cx="628650" cy="4523653"/>
          </a:xfrm>
          <a:prstGeom prst="downArrow">
            <a:avLst>
              <a:gd name="adj1" fmla="val 50000"/>
              <a:gd name="adj2" fmla="val 2332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42732" y="937347"/>
            <a:ext cx="6275388" cy="42473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1" hangingPunct="1">
              <a:buAutoNum type="arabicPlain" startAt="2008"/>
              <a:defRPr/>
            </a:pP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     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Phase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A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study</a:t>
            </a:r>
            <a:endParaRPr lang="it-IT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pPr marL="342900" indent="-342900" eaLnBrk="1" hangingPunct="1">
              <a:buAutoNum type="arabicPlain" startAt="2008"/>
              <a:defRPr/>
            </a:pP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      PDR</a:t>
            </a:r>
          </a:p>
          <a:p>
            <a:pPr marL="342900" indent="-342900" eaLnBrk="1" hangingPunct="1">
              <a:buAutoNum type="arabicPlain" startAt="2010"/>
              <a:defRPr/>
            </a:pP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      FDR</a:t>
            </a:r>
          </a:p>
          <a:p>
            <a:pPr marL="342900" indent="-342900" eaLnBrk="1" hangingPunct="1">
              <a:buAutoNum type="arabicPlain" startAt="2010"/>
              <a:defRPr/>
            </a:pPr>
            <a:endParaRPr lang="it-IT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pPr marL="342900" indent="-342900" eaLnBrk="1" hangingPunct="1">
              <a:buFontTx/>
              <a:buAutoNum type="arabicPlain" startAt="2012"/>
              <a:defRPr/>
            </a:pP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      </a:t>
            </a: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First ARGOS </a:t>
            </a:r>
            <a:r>
              <a:rPr lang="it-IT" dirty="0" err="1">
                <a:latin typeface="Gill Sans Light" charset="0"/>
                <a:ea typeface="Gill Sans Light" charset="0"/>
                <a:cs typeface="Gill Sans Light" charset="0"/>
              </a:rPr>
              <a:t>steel</a:t>
            </a: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 and </a:t>
            </a:r>
            <a:r>
              <a:rPr lang="it-IT" dirty="0" err="1">
                <a:latin typeface="Gill Sans Light" charset="0"/>
                <a:ea typeface="Gill Sans Light" charset="0"/>
                <a:cs typeface="Gill Sans Light" charset="0"/>
              </a:rPr>
              <a:t>infrastructure</a:t>
            </a:r>
            <a:endParaRPr lang="it-IT" dirty="0">
              <a:latin typeface="Gill Sans Light" charset="0"/>
              <a:ea typeface="Gill Sans Light" charset="0"/>
              <a:cs typeface="Gill Sans Light" charset="0"/>
            </a:endParaRPr>
          </a:p>
          <a:p>
            <a:pPr eaLnBrk="1" hangingPunct="1">
              <a:defRPr/>
            </a:pP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   </a:t>
            </a:r>
          </a:p>
          <a:p>
            <a:pPr marL="342900" indent="-342900" eaLnBrk="1" hangingPunct="1">
              <a:buFontTx/>
              <a:buAutoNum type="arabicPlain" startAt="2013"/>
              <a:defRPr/>
            </a:pP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       Laser </a:t>
            </a:r>
            <a:r>
              <a:rPr lang="it-IT" dirty="0" err="1">
                <a:latin typeface="Gill Sans Light" charset="0"/>
                <a:ea typeface="Gill Sans Light" charset="0"/>
                <a:cs typeface="Gill Sans Light" charset="0"/>
              </a:rPr>
              <a:t>system</a:t>
            </a: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dirty="0" err="1">
                <a:latin typeface="Gill Sans Light" charset="0"/>
                <a:ea typeface="Gill Sans Light" charset="0"/>
                <a:cs typeface="Gill Sans Light" charset="0"/>
              </a:rPr>
              <a:t>installed</a:t>
            </a: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</a:p>
          <a:p>
            <a:pPr eaLnBrk="1" hangingPunct="1">
              <a:defRPr/>
            </a:pP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2013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Nov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 </a:t>
            </a: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First light of LAS</a:t>
            </a:r>
          </a:p>
          <a:p>
            <a:pPr eaLnBrk="1" hangingPunct="1">
              <a:defRPr/>
            </a:pPr>
            <a:endParaRPr lang="it-IT" dirty="0">
              <a:latin typeface="Gill Sans Light" charset="0"/>
              <a:ea typeface="Gill Sans Light" charset="0"/>
              <a:cs typeface="Gill Sans Light" charset="0"/>
            </a:endParaRPr>
          </a:p>
          <a:p>
            <a:pPr marL="342900" indent="-342900" eaLnBrk="1" hangingPunct="1">
              <a:buFontTx/>
              <a:buAutoNum type="arabicPlain" startAt="2014"/>
              <a:defRPr/>
            </a:pP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May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 </a:t>
            </a: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LGS WFS first light (DX side)</a:t>
            </a:r>
          </a:p>
          <a:p>
            <a:pPr eaLnBrk="1" hangingPunct="1">
              <a:defRPr/>
            </a:pP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2014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Dec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 </a:t>
            </a: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First GLAO </a:t>
            </a:r>
            <a:r>
              <a:rPr lang="it-IT" dirty="0" err="1">
                <a:latin typeface="Gill Sans Light" charset="0"/>
                <a:ea typeface="Gill Sans Light" charset="0"/>
                <a:cs typeface="Gill Sans Light" charset="0"/>
              </a:rPr>
              <a:t>closed</a:t>
            </a: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dirty="0" err="1">
                <a:latin typeface="Gill Sans Light" charset="0"/>
                <a:ea typeface="Gill Sans Light" charset="0"/>
                <a:cs typeface="Gill Sans Light" charset="0"/>
              </a:rPr>
              <a:t>loop</a:t>
            </a: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 (complete DX) + LUCI2</a:t>
            </a:r>
          </a:p>
          <a:p>
            <a:pPr eaLnBrk="1" hangingPunct="1">
              <a:defRPr/>
            </a:pPr>
            <a:endParaRPr lang="it-IT" dirty="0">
              <a:latin typeface="Gill Sans Light" charset="0"/>
              <a:ea typeface="Gill Sans Light" charset="0"/>
              <a:cs typeface="Gill Sans Light" charset="0"/>
            </a:endParaRPr>
          </a:p>
          <a:p>
            <a:pPr eaLnBrk="1" hangingPunct="1">
              <a:defRPr/>
            </a:pP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2015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Dec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 </a:t>
            </a: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First GLAO </a:t>
            </a:r>
            <a:r>
              <a:rPr lang="it-IT" dirty="0" err="1">
                <a:latin typeface="Gill Sans Light" charset="0"/>
                <a:ea typeface="Gill Sans Light" charset="0"/>
                <a:cs typeface="Gill Sans Light" charset="0"/>
              </a:rPr>
              <a:t>closed</a:t>
            </a: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dirty="0" err="1">
                <a:latin typeface="Gill Sans Light" charset="0"/>
                <a:ea typeface="Gill Sans Light" charset="0"/>
                <a:cs typeface="Gill Sans Light" charset="0"/>
              </a:rPr>
              <a:t>loop</a:t>
            </a: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 (complete SX) + LUCI1</a:t>
            </a:r>
          </a:p>
          <a:p>
            <a:pPr eaLnBrk="1" hangingPunct="1">
              <a:defRPr/>
            </a:pPr>
            <a:endParaRPr lang="it-IT" dirty="0">
              <a:latin typeface="Gill Sans Light" charset="0"/>
              <a:ea typeface="Gill Sans Light" charset="0"/>
              <a:cs typeface="Gill Sans Light" charset="0"/>
            </a:endParaRPr>
          </a:p>
          <a:p>
            <a:pPr eaLnBrk="1" hangingPunct="1">
              <a:defRPr/>
            </a:pP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2016 Mar  LUCI1 </a:t>
            </a: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GLAO 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MOS</a:t>
            </a: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spectra</a:t>
            </a: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097891" y="5420521"/>
            <a:ext cx="4032250" cy="1200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~170 work </a:t>
            </a:r>
            <a:r>
              <a:rPr lang="it-IT" dirty="0" err="1">
                <a:latin typeface="Gill Sans Light" charset="0"/>
                <a:ea typeface="Gill Sans Light" charset="0"/>
                <a:cs typeface="Gill Sans Light" charset="0"/>
              </a:rPr>
              <a:t>days</a:t>
            </a: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 on summit</a:t>
            </a:r>
          </a:p>
          <a:p>
            <a:pPr eaLnBrk="1" hangingPunct="1">
              <a:defRPr/>
            </a:pP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47 </a:t>
            </a:r>
            <a:r>
              <a:rPr lang="it-IT" dirty="0" err="1">
                <a:latin typeface="Gill Sans Light" charset="0"/>
                <a:ea typeface="Gill Sans Light" charset="0"/>
                <a:cs typeface="Gill Sans Light" charset="0"/>
              </a:rPr>
              <a:t>nights</a:t>
            </a: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dirty="0" err="1">
                <a:latin typeface="Gill Sans Light" charset="0"/>
                <a:ea typeface="Gill Sans Light" charset="0"/>
                <a:cs typeface="Gill Sans Light" charset="0"/>
              </a:rPr>
              <a:t>allocated</a:t>
            </a: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 to ARGOS</a:t>
            </a:r>
          </a:p>
          <a:p>
            <a:pPr eaLnBrk="1" hangingPunct="1">
              <a:defRPr/>
            </a:pP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252h of open dome (~25 </a:t>
            </a:r>
            <a:r>
              <a:rPr lang="it-IT" dirty="0" err="1">
                <a:latin typeface="Gill Sans Light" charset="0"/>
                <a:ea typeface="Gill Sans Light" charset="0"/>
                <a:cs typeface="Gill Sans Light" charset="0"/>
              </a:rPr>
              <a:t>nights</a:t>
            </a: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 = 54%) </a:t>
            </a:r>
          </a:p>
          <a:p>
            <a:pPr eaLnBrk="1" hangingPunct="1">
              <a:defRPr/>
            </a:pP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18 AO </a:t>
            </a:r>
            <a:r>
              <a:rPr lang="it-IT" dirty="0" err="1">
                <a:latin typeface="Gill Sans Light" charset="0"/>
                <a:ea typeface="Gill Sans Light" charset="0"/>
                <a:cs typeface="Gill Sans Light" charset="0"/>
              </a:rPr>
              <a:t>nights</a:t>
            </a: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 (</a:t>
            </a:r>
            <a:r>
              <a:rPr lang="it-IT" dirty="0">
                <a:latin typeface="Gill Sans Light" charset="0"/>
                <a:ea typeface="Gill Sans Light" charset="0"/>
                <a:cs typeface="Gill Sans Light" charset="0"/>
                <a:sym typeface="Symbol" panose="05050102010706020507" pitchFamily="18" charset="2"/>
              </a:rPr>
              <a:t>= </a:t>
            </a: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72%)</a:t>
            </a: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15" name="Immagin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674" y="116579"/>
            <a:ext cx="2208810" cy="2944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331" y="1797644"/>
            <a:ext cx="3078669" cy="2061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3" descr="\\VBOXSVR\windows_shared_folder\home_gilles\2015-04_ARGOS_commissioning_on_sky\luci\pictures\NGC6384_jh_Lorenz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710" y="3435471"/>
            <a:ext cx="1527067" cy="16080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7" b="1232"/>
          <a:stretch/>
        </p:blipFill>
        <p:spPr>
          <a:xfrm>
            <a:off x="7445828" y="4251036"/>
            <a:ext cx="1588191" cy="15849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764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Gill Sans Light" charset="0"/>
                <a:ea typeface="Gill Sans Light" charset="0"/>
                <a:cs typeface="Gill Sans Light" charset="0"/>
              </a:rPr>
              <a:t>24/10/2015</a:t>
            </a:r>
            <a:endParaRPr lang="en-US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Gill Sans Light" charset="0"/>
                <a:ea typeface="Gill Sans Light" charset="0"/>
                <a:cs typeface="Gill Sans Light" charset="0"/>
              </a:rPr>
              <a:t>AO4ELT4 2015</a:t>
            </a:r>
            <a:endParaRPr lang="en-US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ECD1-9D33-4B21-9A0A-728200EB4BCD}" type="slidenum">
              <a:rPr lang="en-US" smtClean="0">
                <a:latin typeface="Gill Sans Light" charset="0"/>
                <a:ea typeface="Gill Sans Light" charset="0"/>
                <a:cs typeface="Gill Sans Light" charset="0"/>
              </a:rPr>
              <a:t>11</a:t>
            </a:fld>
            <a:endParaRPr lang="en-US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97638" y="144463"/>
            <a:ext cx="2646362" cy="4175125"/>
          </a:xfrm>
        </p:spPr>
        <p:txBody>
          <a:bodyPr anchor="t">
            <a:normAutofit fontScale="90000"/>
          </a:bodyPr>
          <a:lstStyle/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NGC6384</a:t>
            </a:r>
            <a:b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</a:b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nearby galaxy at ~20Mpc (extending over several </a:t>
            </a:r>
            <a:r>
              <a:rPr lang="en-US" sz="2000" dirty="0" err="1" smtClean="0">
                <a:latin typeface="Gill Sans Light" charset="0"/>
                <a:ea typeface="Gill Sans Light" charset="0"/>
                <a:cs typeface="Gill Sans Light" charset="0"/>
              </a:rPr>
              <a:t>arcmin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)</a:t>
            </a:r>
            <a:b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</a:b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May 2015</a:t>
            </a: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/>
            </a:r>
            <a:b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</a:b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/>
            </a:r>
            <a:b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</a:br>
            <a:r>
              <a:rPr lang="en-US" dirty="0">
                <a:latin typeface="Gill Sans Light" charset="0"/>
                <a:ea typeface="Gill Sans Light" charset="0"/>
                <a:cs typeface="Gill Sans Light" charset="0"/>
              </a:rPr>
              <a:t/>
            </a:r>
            <a:br>
              <a:rPr lang="en-US" dirty="0">
                <a:latin typeface="Gill Sans Light" charset="0"/>
                <a:ea typeface="Gill Sans Light" charset="0"/>
                <a:cs typeface="Gill Sans Light" charset="0"/>
              </a:rPr>
            </a:b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/>
            </a:r>
            <a:b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</a:br>
            <a:r>
              <a:rPr lang="en-US" dirty="0">
                <a:latin typeface="Gill Sans Light" charset="0"/>
                <a:ea typeface="Gill Sans Light" charset="0"/>
                <a:cs typeface="Gill Sans Light" charset="0"/>
              </a:rPr>
              <a:t/>
            </a:r>
            <a:br>
              <a:rPr lang="en-US" dirty="0">
                <a:latin typeface="Gill Sans Light" charset="0"/>
                <a:ea typeface="Gill Sans Light" charset="0"/>
                <a:cs typeface="Gill Sans Light" charset="0"/>
              </a:rPr>
            </a:b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5822" y="2086002"/>
            <a:ext cx="2538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Testing &amp; learning: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 Long exposure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Dithering sequence</a:t>
            </a:r>
          </a:p>
          <a:p>
            <a:endParaRPr lang="en-US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endParaRPr lang="en-US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H-band: ~30min</a:t>
            </a:r>
          </a:p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J-band : ~30min</a:t>
            </a:r>
          </a:p>
        </p:txBody>
      </p:sp>
      <p:pic>
        <p:nvPicPr>
          <p:cNvPr id="1027" name="Picture 3" descr="\\VBOXSVR\windows_shared_folder\home_gilles\2015-04_ARGOS_commissioning_on_sky\luci\pictures\NGC6384_jh_Lorenz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600"/>
            <a:ext cx="6555822" cy="690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699792" y="3789040"/>
            <a:ext cx="6444208" cy="3085712"/>
            <a:chOff x="2699792" y="3789040"/>
            <a:chExt cx="6444208" cy="3085712"/>
          </a:xfrm>
        </p:grpSpPr>
        <p:pic>
          <p:nvPicPr>
            <p:cNvPr id="1029" name="Picture 5" descr="\\VBOXSVR\windows_shared_folder\home_gilles\2015-04_ARGOS_commissioning_on_sky\luci\pictures\zoomin2.ep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2658" y="4866599"/>
              <a:ext cx="5721342" cy="2008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699792" y="3789040"/>
              <a:ext cx="3096344" cy="10775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699792" y="4866599"/>
              <a:ext cx="722866" cy="20081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98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8113"/>
            <a:ext cx="9144000" cy="550684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0186"/>
            <a:ext cx="9144000" cy="256384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24944" y="202247"/>
            <a:ext cx="6651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latin typeface="Gill Sans Light" charset="0"/>
                <a:ea typeface="Gill Sans Light" charset="0"/>
                <a:cs typeface="Gill Sans Light" charset="0"/>
              </a:rPr>
              <a:t>NGC2419 – </a:t>
            </a:r>
            <a:r>
              <a:rPr lang="it-IT" sz="3600" dirty="0" err="1" smtClean="0">
                <a:latin typeface="Gill Sans Light" charset="0"/>
                <a:ea typeface="Gill Sans Light" charset="0"/>
                <a:cs typeface="Gill Sans Light" charset="0"/>
              </a:rPr>
              <a:t>Correction</a:t>
            </a:r>
            <a:r>
              <a:rPr lang="it-IT" sz="36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sz="3600" dirty="0" err="1" smtClean="0">
                <a:latin typeface="Gill Sans Light" charset="0"/>
                <a:ea typeface="Gill Sans Light" charset="0"/>
                <a:cs typeface="Gill Sans Light" charset="0"/>
              </a:rPr>
              <a:t>Uniformity</a:t>
            </a:r>
            <a:endParaRPr lang="it-IT" sz="36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849276" y="6333121"/>
            <a:ext cx="2288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latin typeface="Gill Sans Light" charset="0"/>
                <a:ea typeface="Gill Sans Light" charset="0"/>
                <a:cs typeface="Gill Sans Light" charset="0"/>
              </a:rPr>
              <a:t>Courtesy</a:t>
            </a:r>
            <a:r>
              <a:rPr lang="it-IT" sz="1200" dirty="0" smtClean="0">
                <a:latin typeface="Gill Sans Light" charset="0"/>
                <a:ea typeface="Gill Sans Light" charset="0"/>
                <a:cs typeface="Gill Sans Light" charset="0"/>
              </a:rPr>
              <a:t> of Gilles </a:t>
            </a:r>
            <a:r>
              <a:rPr lang="it-IT" sz="1200" dirty="0" err="1" smtClean="0">
                <a:latin typeface="Gill Sans Light" charset="0"/>
                <a:ea typeface="Gill Sans Light" charset="0"/>
                <a:cs typeface="Gill Sans Light" charset="0"/>
              </a:rPr>
              <a:t>Orban</a:t>
            </a:r>
            <a:r>
              <a:rPr lang="it-IT" sz="1200" dirty="0" smtClean="0">
                <a:latin typeface="Gill Sans Light" charset="0"/>
                <a:ea typeface="Gill Sans Light" charset="0"/>
                <a:cs typeface="Gill Sans Light" charset="0"/>
              </a:rPr>
              <a:t> de </a:t>
            </a:r>
            <a:r>
              <a:rPr lang="it-IT" sz="1200" dirty="0" err="1" smtClean="0">
                <a:latin typeface="Gill Sans Light" charset="0"/>
                <a:ea typeface="Gill Sans Light" charset="0"/>
                <a:cs typeface="Gill Sans Light" charset="0"/>
              </a:rPr>
              <a:t>Xivry</a:t>
            </a:r>
            <a:endParaRPr lang="it-IT" sz="12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84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057"/>
            <a:ext cx="9144000" cy="529544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63139" y="130628"/>
            <a:ext cx="6590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latin typeface="Gill Sans Light" charset="0"/>
                <a:ea typeface="Gill Sans Light" charset="0"/>
                <a:cs typeface="Gill Sans Light" charset="0"/>
              </a:rPr>
              <a:t>NGC2419 - Point source </a:t>
            </a:r>
            <a:r>
              <a:rPr lang="it-IT" sz="3600" dirty="0" err="1" smtClean="0">
                <a:latin typeface="Gill Sans Light" charset="0"/>
                <a:ea typeface="Gill Sans Light" charset="0"/>
                <a:cs typeface="Gill Sans Light" charset="0"/>
              </a:rPr>
              <a:t>sensitivity</a:t>
            </a:r>
            <a:endParaRPr lang="it-IT" sz="36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446318" y="5988716"/>
            <a:ext cx="5878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S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/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N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improvement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of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factor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2 (0.75mag)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equivalent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to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integration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time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reduction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of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factor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4  </a:t>
            </a:r>
            <a:endParaRPr lang="it-IT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36" y="5988717"/>
            <a:ext cx="1607450" cy="82332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849276" y="6570626"/>
            <a:ext cx="2288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latin typeface="Gill Sans Light" charset="0"/>
                <a:ea typeface="Gill Sans Light" charset="0"/>
                <a:cs typeface="Gill Sans Light" charset="0"/>
              </a:rPr>
              <a:t>Courtesy</a:t>
            </a:r>
            <a:r>
              <a:rPr lang="it-IT" sz="1200" dirty="0" smtClean="0">
                <a:latin typeface="Gill Sans Light" charset="0"/>
                <a:ea typeface="Gill Sans Light" charset="0"/>
                <a:cs typeface="Gill Sans Light" charset="0"/>
              </a:rPr>
              <a:t> of Gilles </a:t>
            </a:r>
            <a:r>
              <a:rPr lang="it-IT" sz="1200" dirty="0" err="1" smtClean="0">
                <a:latin typeface="Gill Sans Light" charset="0"/>
                <a:ea typeface="Gill Sans Light" charset="0"/>
                <a:cs typeface="Gill Sans Light" charset="0"/>
              </a:rPr>
              <a:t>Orban</a:t>
            </a:r>
            <a:r>
              <a:rPr lang="it-IT" sz="1200" dirty="0" smtClean="0">
                <a:latin typeface="Gill Sans Light" charset="0"/>
                <a:ea typeface="Gill Sans Light" charset="0"/>
                <a:cs typeface="Gill Sans Light" charset="0"/>
              </a:rPr>
              <a:t> de </a:t>
            </a:r>
            <a:r>
              <a:rPr lang="it-IT" sz="1200" dirty="0" err="1" smtClean="0">
                <a:latin typeface="Gill Sans Light" charset="0"/>
                <a:ea typeface="Gill Sans Light" charset="0"/>
                <a:cs typeface="Gill Sans Light" charset="0"/>
              </a:rPr>
              <a:t>Xivry</a:t>
            </a:r>
            <a:endParaRPr lang="it-IT" sz="12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34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125836" y="1025609"/>
            <a:ext cx="9018164" cy="5313405"/>
            <a:chOff x="0" y="-1"/>
            <a:chExt cx="9018164" cy="5313405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9018164" cy="5313405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963827" y="4201297"/>
              <a:ext cx="3749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Solid </a:t>
              </a:r>
              <a:r>
                <a:rPr lang="it-IT" dirty="0" err="1" smtClean="0"/>
                <a:t>lines</a:t>
              </a:r>
              <a:r>
                <a:rPr lang="it-IT" dirty="0" smtClean="0"/>
                <a:t> = </a:t>
              </a:r>
              <a:r>
                <a:rPr lang="it-IT" dirty="0" err="1"/>
                <a:t>s</a:t>
              </a:r>
              <a:r>
                <a:rPr lang="it-IT" dirty="0" err="1" smtClean="0"/>
                <a:t>imulation</a:t>
              </a:r>
              <a:r>
                <a:rPr lang="it-IT" dirty="0" smtClean="0"/>
                <a:t> for 0.8” </a:t>
              </a:r>
              <a:r>
                <a:rPr lang="it-IT" dirty="0" err="1" smtClean="0"/>
                <a:t>seeing</a:t>
              </a:r>
              <a:endParaRPr lang="it-IT" dirty="0"/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974845" y="194612"/>
            <a:ext cx="7320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 smtClean="0">
                <a:latin typeface="Gill Sans Light" charset="0"/>
                <a:ea typeface="Gill Sans Light" charset="0"/>
                <a:cs typeface="Gill Sans Light" charset="0"/>
              </a:rPr>
              <a:t>Statistic</a:t>
            </a:r>
            <a:r>
              <a:rPr lang="it-IT" sz="3600" dirty="0" smtClean="0">
                <a:latin typeface="Gill Sans Light" charset="0"/>
                <a:ea typeface="Gill Sans Light" charset="0"/>
                <a:cs typeface="Gill Sans Light" charset="0"/>
              </a:rPr>
              <a:t> of performances – March 2016</a:t>
            </a:r>
            <a:endParaRPr lang="it-IT" sz="36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1000897" y="4695568"/>
            <a:ext cx="5288692" cy="12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1089663" y="4326236"/>
            <a:ext cx="1792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Nyquist</a:t>
            </a:r>
            <a:r>
              <a:rPr lang="it-IT" dirty="0" smtClean="0"/>
              <a:t> </a:t>
            </a:r>
            <a:r>
              <a:rPr lang="it-IT" dirty="0" err="1" smtClean="0"/>
              <a:t>sampling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849276" y="6570626"/>
            <a:ext cx="2288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latin typeface="Gill Sans Light" charset="0"/>
                <a:ea typeface="Gill Sans Light" charset="0"/>
                <a:cs typeface="Gill Sans Light" charset="0"/>
              </a:rPr>
              <a:t>Courtesy</a:t>
            </a:r>
            <a:r>
              <a:rPr lang="it-IT" sz="1200" dirty="0" smtClean="0">
                <a:latin typeface="Gill Sans Light" charset="0"/>
                <a:ea typeface="Gill Sans Light" charset="0"/>
                <a:cs typeface="Gill Sans Light" charset="0"/>
              </a:rPr>
              <a:t> of Gilles </a:t>
            </a:r>
            <a:r>
              <a:rPr lang="it-IT" sz="1200" dirty="0" err="1" smtClean="0">
                <a:latin typeface="Gill Sans Light" charset="0"/>
                <a:ea typeface="Gill Sans Light" charset="0"/>
                <a:cs typeface="Gill Sans Light" charset="0"/>
              </a:rPr>
              <a:t>Orban</a:t>
            </a:r>
            <a:r>
              <a:rPr lang="it-IT" sz="1200" dirty="0" smtClean="0">
                <a:latin typeface="Gill Sans Light" charset="0"/>
                <a:ea typeface="Gill Sans Light" charset="0"/>
                <a:cs typeface="Gill Sans Light" charset="0"/>
              </a:rPr>
              <a:t> de </a:t>
            </a:r>
            <a:r>
              <a:rPr lang="it-IT" sz="1200" dirty="0" err="1" smtClean="0">
                <a:latin typeface="Gill Sans Light" charset="0"/>
                <a:ea typeface="Gill Sans Light" charset="0"/>
                <a:cs typeface="Gill Sans Light" charset="0"/>
              </a:rPr>
              <a:t>Xivry</a:t>
            </a:r>
            <a:endParaRPr lang="it-IT" sz="12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98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63139" y="130628"/>
            <a:ext cx="6016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chemeClr val="bg1"/>
                </a:solidFill>
                <a:latin typeface="Gill Sans Light" charset="0"/>
                <a:ea typeface="Gill Sans Light" charset="0"/>
                <a:cs typeface="Gill Sans Light" charset="0"/>
              </a:rPr>
              <a:t>First LGS-AO MOS </a:t>
            </a:r>
            <a:r>
              <a:rPr lang="it-IT" sz="3600" dirty="0" err="1" smtClean="0">
                <a:solidFill>
                  <a:schemeClr val="bg1"/>
                </a:solidFill>
                <a:latin typeface="Gill Sans Light" charset="0"/>
                <a:ea typeface="Gill Sans Light" charset="0"/>
                <a:cs typeface="Gill Sans Light" charset="0"/>
              </a:rPr>
              <a:t>observation</a:t>
            </a:r>
            <a:endParaRPr lang="it-IT" sz="3600" dirty="0">
              <a:solidFill>
                <a:schemeClr val="bg1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845643" y="6581001"/>
            <a:ext cx="2298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latin typeface="Gill Sans Light" charset="0"/>
                <a:ea typeface="Gill Sans Light" charset="0"/>
                <a:cs typeface="Gill Sans Light" charset="0"/>
              </a:rPr>
              <a:t>Courtesy</a:t>
            </a:r>
            <a:r>
              <a:rPr lang="it-IT" sz="1200" dirty="0" smtClean="0">
                <a:latin typeface="Gill Sans Light" charset="0"/>
                <a:ea typeface="Gill Sans Light" charset="0"/>
                <a:cs typeface="Gill Sans Light" charset="0"/>
              </a:rPr>
              <a:t> of </a:t>
            </a:r>
            <a:r>
              <a:rPr lang="it-IT" sz="1200" dirty="0" err="1" smtClean="0">
                <a:latin typeface="Gill Sans Light" charset="0"/>
                <a:ea typeface="Gill Sans Light" charset="0"/>
                <a:cs typeface="Gill Sans Light" charset="0"/>
              </a:rPr>
              <a:t>Iskren</a:t>
            </a:r>
            <a:r>
              <a:rPr lang="it-IT" sz="12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sz="1200" dirty="0" err="1" smtClean="0">
                <a:latin typeface="Gill Sans Light" charset="0"/>
                <a:ea typeface="Gill Sans Light" charset="0"/>
                <a:cs typeface="Gill Sans Light" charset="0"/>
              </a:rPr>
              <a:t>Georgiev</a:t>
            </a:r>
            <a:endParaRPr lang="it-IT" sz="12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71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845643" y="6581001"/>
            <a:ext cx="2298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latin typeface="Gill Sans Light" charset="0"/>
                <a:ea typeface="Gill Sans Light" charset="0"/>
                <a:cs typeface="Gill Sans Light" charset="0"/>
              </a:rPr>
              <a:t>Courtesy</a:t>
            </a:r>
            <a:r>
              <a:rPr lang="it-IT" sz="1200" dirty="0" smtClean="0">
                <a:latin typeface="Gill Sans Light" charset="0"/>
                <a:ea typeface="Gill Sans Light" charset="0"/>
                <a:cs typeface="Gill Sans Light" charset="0"/>
              </a:rPr>
              <a:t> of </a:t>
            </a:r>
            <a:r>
              <a:rPr lang="it-IT" sz="1200" dirty="0" err="1" smtClean="0">
                <a:latin typeface="Gill Sans Light" charset="0"/>
                <a:ea typeface="Gill Sans Light" charset="0"/>
                <a:cs typeface="Gill Sans Light" charset="0"/>
              </a:rPr>
              <a:t>Iskren</a:t>
            </a:r>
            <a:r>
              <a:rPr lang="it-IT" sz="12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sz="1200" dirty="0" err="1" smtClean="0">
                <a:latin typeface="Gill Sans Light" charset="0"/>
                <a:ea typeface="Gill Sans Light" charset="0"/>
                <a:cs typeface="Gill Sans Light" charset="0"/>
              </a:rPr>
              <a:t>Georgiev</a:t>
            </a:r>
            <a:endParaRPr lang="it-IT" sz="12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63139" y="130628"/>
            <a:ext cx="6016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chemeClr val="bg1"/>
                </a:solidFill>
                <a:latin typeface="Gill Sans Light" charset="0"/>
                <a:ea typeface="Gill Sans Light" charset="0"/>
                <a:cs typeface="Gill Sans Light" charset="0"/>
              </a:rPr>
              <a:t>First LGS-AO MOS </a:t>
            </a:r>
            <a:r>
              <a:rPr lang="it-IT" sz="3600" dirty="0" err="1" smtClean="0">
                <a:solidFill>
                  <a:schemeClr val="bg1"/>
                </a:solidFill>
                <a:latin typeface="Gill Sans Light" charset="0"/>
                <a:ea typeface="Gill Sans Light" charset="0"/>
                <a:cs typeface="Gill Sans Light" charset="0"/>
              </a:rPr>
              <a:t>observation</a:t>
            </a:r>
            <a:endParaRPr lang="it-IT" sz="3600" dirty="0">
              <a:solidFill>
                <a:schemeClr val="bg1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96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" y="0"/>
            <a:ext cx="9144000" cy="460498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802724" y="120598"/>
            <a:ext cx="279302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Globular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cluster NGC 5466, K-band, LUCI1 camera 3.75</a:t>
            </a:r>
            <a:endParaRPr lang="it-IT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834"/>
            <a:ext cx="9144000" cy="218216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279262" y="6429293"/>
            <a:ext cx="2769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Courtesy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of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Iskren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Georgiev</a:t>
            </a:r>
            <a:endParaRPr lang="it-IT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32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0" y="74894"/>
            <a:ext cx="8977745" cy="67237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asellaDiTesto 4"/>
          <p:cNvSpPr txBox="1"/>
          <p:nvPr/>
        </p:nvSpPr>
        <p:spPr>
          <a:xfrm>
            <a:off x="6279262" y="6429293"/>
            <a:ext cx="2769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Courtesy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of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Iskren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Georgiev</a:t>
            </a:r>
            <a:endParaRPr lang="it-IT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6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3"/>
            <a:ext cx="9144000" cy="685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IP-logo_full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1"/>
          <a:stretch>
            <a:fillRect/>
          </a:stretch>
        </p:blipFill>
        <p:spPr bwMode="auto">
          <a:xfrm>
            <a:off x="5758055" y="6094908"/>
            <a:ext cx="4365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logo-mpe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57" y="6085383"/>
            <a:ext cx="6858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MPIA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384" y="6105227"/>
            <a:ext cx="60960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INAF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15790" r="18045" b="18045"/>
          <a:stretch>
            <a:fillRect/>
          </a:stretch>
        </p:blipFill>
        <p:spPr bwMode="auto">
          <a:xfrm>
            <a:off x="2336311" y="6085383"/>
            <a:ext cx="6858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aao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28" y="6118721"/>
            <a:ext cx="11430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lbt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870" y="6109990"/>
            <a:ext cx="1295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LSW-logo-blu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-3897" r="9091"/>
          <a:stretch>
            <a:fillRect/>
          </a:stretch>
        </p:blipFill>
        <p:spPr bwMode="auto">
          <a:xfrm>
            <a:off x="6486945" y="6129039"/>
            <a:ext cx="60960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webLogoStandar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1" r="19989" b="15169"/>
          <a:stretch>
            <a:fillRect/>
          </a:stretch>
        </p:blipFill>
        <p:spPr bwMode="auto">
          <a:xfrm>
            <a:off x="3314438" y="6003627"/>
            <a:ext cx="7159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09" y="120163"/>
            <a:ext cx="4462166" cy="160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812582" y="1867234"/>
            <a:ext cx="6102413" cy="3468204"/>
          </a:xfrm>
        </p:spPr>
        <p:txBody>
          <a:bodyPr>
            <a:noAutofit/>
          </a:bodyPr>
          <a:lstStyle/>
          <a:p>
            <a:pPr eaLnBrk="1" hangingPunct="1"/>
            <a:r>
              <a:rPr lang="de-DE" sz="2000" dirty="0" smtClean="0">
                <a:latin typeface="Gill Sans Light" charset="0"/>
                <a:ea typeface="Gill Sans Light" charset="0"/>
                <a:cs typeface="Gill Sans Light" charset="0"/>
              </a:rPr>
              <a:t>A </a:t>
            </a:r>
            <a:r>
              <a:rPr lang="de-DE" sz="2000" dirty="0" err="1" smtClean="0">
                <a:latin typeface="Gill Sans Light" charset="0"/>
                <a:ea typeface="Gill Sans Light" charset="0"/>
                <a:cs typeface="Gill Sans Light" charset="0"/>
              </a:rPr>
              <a:t>Ground</a:t>
            </a:r>
            <a:r>
              <a:rPr lang="de-DE" sz="20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sz="2000" dirty="0" err="1" smtClean="0">
                <a:latin typeface="Gill Sans Light" charset="0"/>
                <a:ea typeface="Gill Sans Light" charset="0"/>
                <a:cs typeface="Gill Sans Light" charset="0"/>
              </a:rPr>
              <a:t>layer</a:t>
            </a:r>
            <a:r>
              <a:rPr lang="de-DE" sz="2000" dirty="0" smtClean="0">
                <a:latin typeface="Gill Sans Light" charset="0"/>
                <a:ea typeface="Gill Sans Light" charset="0"/>
                <a:cs typeface="Gill Sans Light" charset="0"/>
              </a:rPr>
              <a:t> AO </a:t>
            </a:r>
            <a:r>
              <a:rPr lang="de-DE" sz="2000" dirty="0" err="1" smtClean="0">
                <a:latin typeface="Gill Sans Light" charset="0"/>
                <a:ea typeface="Gill Sans Light" charset="0"/>
                <a:cs typeface="Gill Sans Light" charset="0"/>
              </a:rPr>
              <a:t>system</a:t>
            </a:r>
            <a:r>
              <a:rPr lang="de-DE" sz="20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sz="2000" dirty="0" err="1" smtClean="0">
                <a:latin typeface="Gill Sans Light" charset="0"/>
                <a:ea typeface="Gill Sans Light" charset="0"/>
                <a:cs typeface="Gill Sans Light" charset="0"/>
              </a:rPr>
              <a:t>for</a:t>
            </a:r>
            <a:r>
              <a:rPr lang="de-DE" sz="20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sz="2000" dirty="0" err="1" smtClean="0">
                <a:latin typeface="Gill Sans Light" charset="0"/>
                <a:ea typeface="Gill Sans Light" charset="0"/>
                <a:cs typeface="Gill Sans Light" charset="0"/>
              </a:rPr>
              <a:t>the</a:t>
            </a:r>
            <a:r>
              <a:rPr lang="de-DE" sz="2000" dirty="0" smtClean="0">
                <a:latin typeface="Gill Sans Light" charset="0"/>
                <a:ea typeface="Gill Sans Light" charset="0"/>
                <a:cs typeface="Gill Sans Light" charset="0"/>
              </a:rPr>
              <a:t> 2 NIR </a:t>
            </a:r>
            <a:r>
              <a:rPr lang="de-DE" sz="2000" dirty="0" err="1" smtClean="0">
                <a:latin typeface="Gill Sans Light" charset="0"/>
                <a:ea typeface="Gill Sans Light" charset="0"/>
                <a:cs typeface="Gill Sans Light" charset="0"/>
              </a:rPr>
              <a:t>spectrographs</a:t>
            </a:r>
            <a:r>
              <a:rPr lang="de-DE" sz="2000" dirty="0" smtClean="0">
                <a:latin typeface="Gill Sans Light" charset="0"/>
                <a:ea typeface="Gill Sans Light" charset="0"/>
                <a:cs typeface="Gill Sans Light" charset="0"/>
              </a:rPr>
              <a:t> LUCI</a:t>
            </a:r>
          </a:p>
          <a:p>
            <a:pPr eaLnBrk="1" hangingPunct="1"/>
            <a:r>
              <a:rPr lang="de-DE" sz="2000" dirty="0" smtClean="0">
                <a:latin typeface="Gill Sans Light" charset="0"/>
                <a:ea typeface="Gill Sans Light" charset="0"/>
                <a:cs typeface="Gill Sans Light" charset="0"/>
              </a:rPr>
              <a:t>3-lasers </a:t>
            </a:r>
            <a:r>
              <a:rPr lang="de-DE" sz="2000" dirty="0" err="1" smtClean="0">
                <a:latin typeface="Gill Sans Light" charset="0"/>
                <a:ea typeface="Gill Sans Light" charset="0"/>
                <a:cs typeface="Gill Sans Light" charset="0"/>
              </a:rPr>
              <a:t>star</a:t>
            </a:r>
            <a:r>
              <a:rPr lang="de-DE" sz="20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sz="2000" dirty="0" err="1" smtClean="0">
                <a:latin typeface="Gill Sans Light" charset="0"/>
                <a:ea typeface="Gill Sans Light" charset="0"/>
                <a:cs typeface="Gill Sans Light" charset="0"/>
              </a:rPr>
              <a:t>constellation</a:t>
            </a:r>
            <a:r>
              <a:rPr lang="de-DE" sz="2000" dirty="0" smtClean="0">
                <a:latin typeface="Gill Sans Light" charset="0"/>
                <a:ea typeface="Gill Sans Light" charset="0"/>
                <a:cs typeface="Gill Sans Light" charset="0"/>
              </a:rPr>
              <a:t> per </a:t>
            </a:r>
            <a:r>
              <a:rPr lang="de-DE" sz="2000" dirty="0" err="1" smtClean="0">
                <a:latin typeface="Gill Sans Light" charset="0"/>
                <a:ea typeface="Gill Sans Light" charset="0"/>
                <a:cs typeface="Gill Sans Light" charset="0"/>
              </a:rPr>
              <a:t>eye</a:t>
            </a:r>
            <a:endParaRPr lang="de-DE" sz="2000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pPr eaLnBrk="1" hangingPunct="1"/>
            <a:r>
              <a:rPr lang="de-DE" sz="2000" dirty="0" smtClean="0">
                <a:latin typeface="Gill Sans Light" charset="0"/>
                <a:ea typeface="Gill Sans Light" charset="0"/>
                <a:cs typeface="Gill Sans Light" charset="0"/>
              </a:rPr>
              <a:t>High power </a:t>
            </a:r>
            <a:r>
              <a:rPr lang="de-DE" sz="2000" dirty="0" err="1" smtClean="0">
                <a:latin typeface="Gill Sans Light" charset="0"/>
                <a:ea typeface="Gill Sans Light" charset="0"/>
                <a:cs typeface="Gill Sans Light" charset="0"/>
              </a:rPr>
              <a:t>green</a:t>
            </a:r>
            <a:r>
              <a:rPr lang="de-DE" sz="2000" dirty="0" smtClean="0">
                <a:latin typeface="Gill Sans Light" charset="0"/>
                <a:ea typeface="Gill Sans Light" charset="0"/>
                <a:cs typeface="Gill Sans Light" charset="0"/>
              </a:rPr>
              <a:t>  Rayleigh </a:t>
            </a:r>
            <a:r>
              <a:rPr lang="de-DE" sz="2000" dirty="0" err="1" smtClean="0">
                <a:latin typeface="Gill Sans Light" charset="0"/>
                <a:ea typeface="Gill Sans Light" charset="0"/>
                <a:cs typeface="Gill Sans Light" charset="0"/>
              </a:rPr>
              <a:t>beacons</a:t>
            </a:r>
            <a:r>
              <a:rPr lang="de-DE" sz="2000" dirty="0" smtClean="0">
                <a:latin typeface="Gill Sans Light" charset="0"/>
                <a:ea typeface="Gill Sans Light" charset="0"/>
                <a:cs typeface="Gill Sans Light" charset="0"/>
              </a:rPr>
              <a:t> at 12km</a:t>
            </a:r>
          </a:p>
          <a:p>
            <a:pPr eaLnBrk="1" hangingPunct="1"/>
            <a:r>
              <a:rPr lang="de-DE" sz="2000" dirty="0" err="1" smtClean="0">
                <a:latin typeface="Gill Sans Light" charset="0"/>
                <a:ea typeface="Gill Sans Light" charset="0"/>
                <a:cs typeface="Gill Sans Light" charset="0"/>
              </a:rPr>
              <a:t>Gated</a:t>
            </a:r>
            <a:r>
              <a:rPr lang="de-DE" sz="2000" dirty="0" smtClean="0">
                <a:latin typeface="Gill Sans Light" charset="0"/>
                <a:ea typeface="Gill Sans Light" charset="0"/>
                <a:cs typeface="Gill Sans Light" charset="0"/>
              </a:rPr>
              <a:t> SH </a:t>
            </a:r>
            <a:r>
              <a:rPr lang="de-DE" sz="2000" dirty="0" err="1" smtClean="0">
                <a:latin typeface="Gill Sans Light" charset="0"/>
                <a:ea typeface="Gill Sans Light" charset="0"/>
                <a:cs typeface="Gill Sans Light" charset="0"/>
              </a:rPr>
              <a:t>wavefront</a:t>
            </a:r>
            <a:r>
              <a:rPr lang="de-DE" sz="20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sz="2000" dirty="0" err="1" smtClean="0">
                <a:latin typeface="Gill Sans Light" charset="0"/>
                <a:ea typeface="Gill Sans Light" charset="0"/>
                <a:cs typeface="Gill Sans Light" charset="0"/>
              </a:rPr>
              <a:t>sensors</a:t>
            </a:r>
            <a:endParaRPr lang="de-DE" sz="2000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pPr eaLnBrk="1" hangingPunct="1"/>
            <a:r>
              <a:rPr lang="de-DE" sz="2000" dirty="0" err="1" smtClean="0">
                <a:latin typeface="Gill Sans Light" charset="0"/>
                <a:ea typeface="Gill Sans Light" charset="0"/>
                <a:cs typeface="Gill Sans Light" charset="0"/>
              </a:rPr>
              <a:t>Uses</a:t>
            </a:r>
            <a:r>
              <a:rPr lang="de-DE" sz="20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sz="2000" dirty="0" err="1" smtClean="0">
                <a:latin typeface="Gill Sans Light" charset="0"/>
                <a:ea typeface="Gill Sans Light" charset="0"/>
                <a:cs typeface="Gill Sans Light" charset="0"/>
              </a:rPr>
              <a:t>FLAO‘s</a:t>
            </a:r>
            <a:r>
              <a:rPr lang="de-DE" sz="2000" dirty="0" smtClean="0">
                <a:latin typeface="Gill Sans Light" charset="0"/>
                <a:ea typeface="Gill Sans Light" charset="0"/>
                <a:cs typeface="Gill Sans Light" charset="0"/>
              </a:rPr>
              <a:t> adaptive </a:t>
            </a:r>
            <a:r>
              <a:rPr lang="de-DE" sz="2000" dirty="0" err="1">
                <a:latin typeface="Gill Sans Light" charset="0"/>
                <a:ea typeface="Gill Sans Light" charset="0"/>
                <a:cs typeface="Gill Sans Light" charset="0"/>
              </a:rPr>
              <a:t>secondary</a:t>
            </a:r>
            <a:r>
              <a:rPr lang="de-DE" sz="2000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sz="2000" dirty="0" err="1" smtClean="0">
                <a:latin typeface="Gill Sans Light" charset="0"/>
                <a:ea typeface="Gill Sans Light" charset="0"/>
                <a:cs typeface="Gill Sans Light" charset="0"/>
              </a:rPr>
              <a:t>as</a:t>
            </a:r>
            <a:r>
              <a:rPr lang="de-DE" sz="20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sz="2000" dirty="0" err="1" smtClean="0">
                <a:latin typeface="Gill Sans Light" charset="0"/>
                <a:ea typeface="Gill Sans Light" charset="0"/>
                <a:cs typeface="Gill Sans Light" charset="0"/>
              </a:rPr>
              <a:t>corrector</a:t>
            </a:r>
            <a:endParaRPr lang="de-DE" sz="2000" dirty="0">
              <a:latin typeface="Gill Sans Light" charset="0"/>
              <a:ea typeface="Gill Sans Light" charset="0"/>
              <a:cs typeface="Gill Sans Light" charset="0"/>
            </a:endParaRPr>
          </a:p>
          <a:p>
            <a:pPr eaLnBrk="1" hangingPunct="1"/>
            <a:r>
              <a:rPr lang="de-DE" sz="2000" dirty="0" err="1" smtClean="0">
                <a:latin typeface="Gill Sans Light" charset="0"/>
                <a:ea typeface="Gill Sans Light" charset="0"/>
                <a:cs typeface="Gill Sans Light" charset="0"/>
              </a:rPr>
              <a:t>Uses</a:t>
            </a:r>
            <a:r>
              <a:rPr lang="de-DE" sz="20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sz="2000" dirty="0" err="1" smtClean="0">
                <a:latin typeface="Gill Sans Light" charset="0"/>
                <a:ea typeface="Gill Sans Light" charset="0"/>
                <a:cs typeface="Gill Sans Light" charset="0"/>
              </a:rPr>
              <a:t>FLAO‘s</a:t>
            </a:r>
            <a:r>
              <a:rPr lang="de-DE" sz="20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sz="2000" dirty="0" err="1" smtClean="0">
                <a:latin typeface="Gill Sans Light" charset="0"/>
                <a:ea typeface="Gill Sans Light" charset="0"/>
                <a:cs typeface="Gill Sans Light" charset="0"/>
              </a:rPr>
              <a:t>pyramid</a:t>
            </a:r>
            <a:r>
              <a:rPr lang="de-DE" sz="2000" dirty="0" smtClean="0">
                <a:latin typeface="Gill Sans Light" charset="0"/>
                <a:ea typeface="Gill Sans Light" charset="0"/>
                <a:cs typeface="Gill Sans Light" charset="0"/>
              </a:rPr>
              <a:t> WFS </a:t>
            </a:r>
            <a:r>
              <a:rPr lang="de-DE" sz="2000" dirty="0" err="1" smtClean="0">
                <a:latin typeface="Gill Sans Light" charset="0"/>
                <a:ea typeface="Gill Sans Light" charset="0"/>
                <a:cs typeface="Gill Sans Light" charset="0"/>
              </a:rPr>
              <a:t>for</a:t>
            </a:r>
            <a:r>
              <a:rPr lang="de-DE" sz="20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sz="2000" dirty="0">
                <a:latin typeface="Gill Sans Light" charset="0"/>
                <a:ea typeface="Gill Sans Light" charset="0"/>
                <a:cs typeface="Gill Sans Light" charset="0"/>
              </a:rPr>
              <a:t>NGS </a:t>
            </a:r>
            <a:r>
              <a:rPr lang="de-DE" sz="2000" dirty="0" err="1">
                <a:latin typeface="Gill Sans Light" charset="0"/>
                <a:ea typeface="Gill Sans Light" charset="0"/>
                <a:cs typeface="Gill Sans Light" charset="0"/>
              </a:rPr>
              <a:t>sensing</a:t>
            </a:r>
            <a:r>
              <a:rPr lang="de-DE" sz="2000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endParaRPr lang="de-DE" sz="2000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pPr eaLnBrk="1" hangingPunct="1"/>
            <a:r>
              <a:rPr lang="de-DE" sz="2000" dirty="0" smtClean="0">
                <a:latin typeface="Gill Sans Light" charset="0"/>
                <a:ea typeface="Gill Sans Light" charset="0"/>
                <a:cs typeface="Gill Sans Light" charset="0"/>
              </a:rPr>
              <a:t>Begin 2008, </a:t>
            </a:r>
            <a:r>
              <a:rPr lang="de-DE" sz="2000" dirty="0" err="1" smtClean="0">
                <a:latin typeface="Gill Sans Light" charset="0"/>
                <a:ea typeface="Gill Sans Light" charset="0"/>
                <a:cs typeface="Gill Sans Light" charset="0"/>
              </a:rPr>
              <a:t>commissioning</a:t>
            </a:r>
            <a:r>
              <a:rPr lang="de-DE" sz="2000" dirty="0" smtClean="0">
                <a:latin typeface="Gill Sans Light" charset="0"/>
                <a:ea typeface="Gill Sans Light" charset="0"/>
                <a:cs typeface="Gill Sans Light" charset="0"/>
              </a:rPr>
              <a:t> 2013+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,  8 </a:t>
            </a:r>
            <a:r>
              <a:rPr lang="en-US" sz="2000" dirty="0" err="1" smtClean="0">
                <a:latin typeface="Gill Sans Light" charset="0"/>
                <a:ea typeface="Gill Sans Light" charset="0"/>
                <a:cs typeface="Gill Sans Light" charset="0"/>
              </a:rPr>
              <a:t>Meuro</a:t>
            </a:r>
            <a:endParaRPr lang="en-US" sz="2000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pPr eaLnBrk="1" hangingPunct="1"/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INAF/Arcetri responsible of Laser WFS units</a:t>
            </a:r>
            <a:endParaRPr lang="de-DE" sz="2000" dirty="0" smtClean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17" name="Picture 4" descr="lbt_las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70" y="1867234"/>
            <a:ext cx="2279610" cy="332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90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4316" y="1373442"/>
            <a:ext cx="7062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At a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given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altitude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h</a:t>
            </a:r>
            <a:r>
              <a:rPr lang="it-IT" baseline="-25000" dirty="0" smtClean="0">
                <a:latin typeface="Gill Sans Light" charset="0"/>
                <a:ea typeface="Gill Sans Light" charset="0"/>
                <a:cs typeface="Gill Sans Light" charset="0"/>
              </a:rPr>
              <a:t>1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the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footprint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of the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two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stars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are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shifted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of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one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subaperture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; </a:t>
            </a: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 a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turbulent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layer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at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h</a:t>
            </a:r>
            <a:r>
              <a:rPr lang="it-IT" baseline="-25000" dirty="0" smtClean="0">
                <a:latin typeface="Gill Sans Light" charset="0"/>
                <a:ea typeface="Gill Sans Light" charset="0"/>
                <a:cs typeface="Gill Sans Light" charset="0"/>
              </a:rPr>
              <a:t>1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(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about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500m)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produces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a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correlation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in the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signals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of the 2 WFS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at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a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spatial-shift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of 1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subap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.</a:t>
            </a:r>
          </a:p>
        </p:txBody>
      </p:sp>
      <p:pic>
        <p:nvPicPr>
          <p:cNvPr id="8" name="Picture 7" descr="funzionament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351" y="2573771"/>
            <a:ext cx="5024265" cy="385058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337392" y="0"/>
            <a:ext cx="5324665" cy="945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SLODAR with ARGOS</a:t>
            </a:r>
            <a:endParaRPr lang="it-IT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61189" y="2924199"/>
            <a:ext cx="31995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In ARGOS, the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technique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can be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used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to estimate the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amount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of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turbulence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in 10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layer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up to 3km.</a:t>
            </a:r>
          </a:p>
          <a:p>
            <a:endParaRPr lang="it-IT" dirty="0">
              <a:latin typeface="Gill Sans Light" charset="0"/>
              <a:ea typeface="Gill Sans Light" charset="0"/>
              <a:cs typeface="Gill Sans Light" charset="0"/>
            </a:endParaRPr>
          </a:p>
          <a:p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Its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accuracy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is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limited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by the finite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altitude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of the LGS and by the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cone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effect</a:t>
            </a:r>
            <a:endParaRPr lang="it-IT" dirty="0" smtClean="0"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14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1" y="0"/>
            <a:ext cx="3563279" cy="945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SLODAR</a:t>
            </a:r>
            <a:endParaRPr lang="it-IT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7" name="Picture 6" descr="slod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12" y="348854"/>
            <a:ext cx="5798488" cy="4193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74090" y="3472251"/>
            <a:ext cx="30516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Cumulative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J</a:t>
            </a: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measured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during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3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nights</a:t>
            </a:r>
            <a:endParaRPr lang="it-IT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9" name="Picture 8" descr="wi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529" y="4542011"/>
            <a:ext cx="6400471" cy="23159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099840"/>
            <a:ext cx="2630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Measure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of the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wind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,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speed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and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direction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, with the time-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delayed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SLODAR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wind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Profiling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technique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.</a:t>
            </a:r>
            <a:endParaRPr lang="it-IT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1886933" y="5441589"/>
            <a:ext cx="18569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Wind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speed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[m/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s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]</a:t>
            </a:r>
            <a:endParaRPr lang="it-IT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5154223" y="5441589"/>
            <a:ext cx="18569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Wind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direction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[°]</a:t>
            </a:r>
            <a:endParaRPr lang="it-IT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15" name="Picture 14" descr="corr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1102"/>
            <a:ext cx="3140496" cy="3140496"/>
          </a:xfrm>
          <a:prstGeom prst="rect">
            <a:avLst/>
          </a:prstGeom>
        </p:spPr>
      </p:pic>
      <p:sp>
        <p:nvSpPr>
          <p:cNvPr id="13" name="Left Arrow 12"/>
          <p:cNvSpPr/>
          <p:nvPr/>
        </p:nvSpPr>
        <p:spPr>
          <a:xfrm rot="20795694">
            <a:off x="1992459" y="1710189"/>
            <a:ext cx="2801732" cy="191803"/>
          </a:xfrm>
          <a:prstGeom prst="lef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4" name="Oval 13"/>
          <p:cNvSpPr/>
          <p:nvPr/>
        </p:nvSpPr>
        <p:spPr>
          <a:xfrm rot="18979795">
            <a:off x="5016471" y="880794"/>
            <a:ext cx="1366877" cy="858001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6" name="Right Arrow 15"/>
          <p:cNvSpPr/>
          <p:nvPr/>
        </p:nvSpPr>
        <p:spPr>
          <a:xfrm rot="3464998">
            <a:off x="1600384" y="3045801"/>
            <a:ext cx="1853467" cy="225856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21606" y="6576818"/>
            <a:ext cx="175591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Gill Sans Light" charset="0"/>
                <a:ea typeface="Gill Sans Light" charset="0"/>
                <a:cs typeface="Gill Sans Light" charset="0"/>
              </a:rPr>
              <a:t>Time [</a:t>
            </a:r>
            <a:r>
              <a:rPr lang="it-IT" sz="1400" dirty="0" err="1" smtClean="0">
                <a:latin typeface="Gill Sans Light" charset="0"/>
                <a:ea typeface="Gill Sans Light" charset="0"/>
                <a:cs typeface="Gill Sans Light" charset="0"/>
              </a:rPr>
              <a:t>hh:mm:ss</a:t>
            </a:r>
            <a:r>
              <a:rPr lang="it-IT" sz="1400" dirty="0" smtClean="0">
                <a:latin typeface="Gill Sans Light" charset="0"/>
                <a:ea typeface="Gill Sans Light" charset="0"/>
                <a:cs typeface="Gill Sans Light" charset="0"/>
              </a:rPr>
              <a:t>]</a:t>
            </a:r>
            <a:endParaRPr lang="it-IT" sz="1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43477" y="6576819"/>
            <a:ext cx="175591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Gill Sans Light" charset="0"/>
                <a:ea typeface="Gill Sans Light" charset="0"/>
                <a:cs typeface="Gill Sans Light" charset="0"/>
              </a:rPr>
              <a:t>Time [</a:t>
            </a:r>
            <a:r>
              <a:rPr lang="it-IT" sz="1400" dirty="0" err="1" smtClean="0">
                <a:latin typeface="Gill Sans Light" charset="0"/>
                <a:ea typeface="Gill Sans Light" charset="0"/>
                <a:cs typeface="Gill Sans Light" charset="0"/>
              </a:rPr>
              <a:t>hh:mm:ss</a:t>
            </a:r>
            <a:r>
              <a:rPr lang="it-IT" sz="1400" dirty="0" smtClean="0">
                <a:latin typeface="Gill Sans Light" charset="0"/>
                <a:ea typeface="Gill Sans Light" charset="0"/>
                <a:cs typeface="Gill Sans Light" charset="0"/>
              </a:rPr>
              <a:t>]</a:t>
            </a:r>
            <a:endParaRPr lang="it-IT" sz="1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9" name="TextBox 7"/>
          <p:cNvSpPr txBox="1"/>
          <p:nvPr/>
        </p:nvSpPr>
        <p:spPr>
          <a:xfrm>
            <a:off x="6034879" y="1601457"/>
            <a:ext cx="238169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This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is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some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mid-layer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turbulence</a:t>
            </a:r>
            <a:endParaRPr lang="it-IT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07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175" y="3598024"/>
            <a:ext cx="4283475" cy="321260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" y="0"/>
            <a:ext cx="3563279" cy="945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SLODAR</a:t>
            </a:r>
            <a:endParaRPr lang="it-IT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278" y="114934"/>
            <a:ext cx="5098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Gill Sans Light" charset="0"/>
                <a:ea typeface="Gill Sans Light" charset="0"/>
                <a:cs typeface="Gill Sans Light" charset="0"/>
              </a:rPr>
              <a:t>Vertical </a:t>
            </a:r>
            <a:r>
              <a:rPr lang="it-IT" sz="2400" dirty="0" err="1" smtClean="0">
                <a:latin typeface="Gill Sans Light" charset="0"/>
                <a:ea typeface="Gill Sans Light" charset="0"/>
                <a:cs typeface="Gill Sans Light" charset="0"/>
              </a:rPr>
              <a:t>distribution</a:t>
            </a:r>
            <a:r>
              <a:rPr lang="it-IT" sz="2400" dirty="0" smtClean="0">
                <a:latin typeface="Gill Sans Light" charset="0"/>
                <a:ea typeface="Gill Sans Light" charset="0"/>
                <a:cs typeface="Gill Sans Light" charset="0"/>
              </a:rPr>
              <a:t> of the </a:t>
            </a:r>
            <a:r>
              <a:rPr lang="it-IT" sz="2400" dirty="0" err="1" smtClean="0">
                <a:latin typeface="Gill Sans Light" charset="0"/>
                <a:ea typeface="Gill Sans Light" charset="0"/>
                <a:cs typeface="Gill Sans Light" charset="0"/>
              </a:rPr>
              <a:t>turbulence</a:t>
            </a:r>
            <a:r>
              <a:rPr lang="it-IT" sz="2400" dirty="0" smtClean="0">
                <a:latin typeface="Gill Sans Light" charset="0"/>
                <a:ea typeface="Gill Sans Light" charset="0"/>
                <a:cs typeface="Gill Sans Light" charset="0"/>
              </a:rPr>
              <a:t> and GLAO FWHM gain</a:t>
            </a:r>
            <a:endParaRPr lang="it-IT" sz="2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203600"/>
              </p:ext>
            </p:extLst>
          </p:nvPr>
        </p:nvGraphicFramePr>
        <p:xfrm>
          <a:off x="990600" y="1992747"/>
          <a:ext cx="7137400" cy="1478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27480"/>
                <a:gridCol w="1427480"/>
                <a:gridCol w="1427480"/>
                <a:gridCol w="1427480"/>
                <a:gridCol w="1427480"/>
              </a:tblGrid>
              <a:tr h="4191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GLAO 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20150227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20150501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20150502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20151219</a:t>
                      </a:r>
                      <a:endParaRPr lang="it-IT" dirty="0"/>
                    </a:p>
                  </a:txBody>
                  <a:tcPr/>
                </a:tc>
              </a:tr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J</a:t>
                      </a:r>
                      <a:r>
                        <a:rPr lang="it-IT" dirty="0" smtClean="0"/>
                        <a:t> Band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-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1.6</a:t>
                      </a:r>
                      <a:endParaRPr lang="it-IT" dirty="0"/>
                    </a:p>
                  </a:txBody>
                  <a:tcPr/>
                </a:tc>
              </a:tr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it-IT" smtClean="0"/>
                        <a:t>H Band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-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1.9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 descr="Screen Shot 2016-01-13 at 16.55.0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48"/>
          <a:stretch/>
        </p:blipFill>
        <p:spPr>
          <a:xfrm>
            <a:off x="3111757" y="1185556"/>
            <a:ext cx="2897157" cy="708767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6697921" y="2625881"/>
            <a:ext cx="1460763" cy="91982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16" name="Picture 15" descr="DX_slodar_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048" y="6975780"/>
            <a:ext cx="4572231" cy="2973353"/>
          </a:xfrm>
          <a:prstGeom prst="rect">
            <a:avLst/>
          </a:prstGeom>
        </p:spPr>
      </p:pic>
      <p:sp>
        <p:nvSpPr>
          <p:cNvPr id="22" name="TextBox 4"/>
          <p:cNvSpPr txBox="1"/>
          <p:nvPr/>
        </p:nvSpPr>
        <p:spPr>
          <a:xfrm>
            <a:off x="6817775" y="5723906"/>
            <a:ext cx="2266841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dirty="0" smtClean="0">
                <a:latin typeface="Gill Sans Light" charset="0"/>
                <a:ea typeface="Gill Sans Light" charset="0"/>
                <a:cs typeface="Gill Sans Light" charset="0"/>
              </a:rPr>
              <a:t>DIMM </a:t>
            </a:r>
            <a:r>
              <a:rPr lang="it-IT" sz="1400" dirty="0" err="1" smtClean="0">
                <a:latin typeface="Gill Sans Light" charset="0"/>
                <a:ea typeface="Gill Sans Light" charset="0"/>
                <a:cs typeface="Gill Sans Light" charset="0"/>
              </a:rPr>
              <a:t>seeing</a:t>
            </a:r>
            <a:r>
              <a:rPr lang="it-IT" sz="1400" dirty="0" smtClean="0">
                <a:latin typeface="Gill Sans Light" charset="0"/>
                <a:ea typeface="Gill Sans Light" charset="0"/>
                <a:cs typeface="Gill Sans Light" charset="0"/>
              </a:rPr>
              <a:t> = SLODAR </a:t>
            </a:r>
            <a:r>
              <a:rPr lang="it-IT" sz="1400" dirty="0" err="1" smtClean="0">
                <a:latin typeface="Gill Sans Light" charset="0"/>
                <a:ea typeface="Gill Sans Light" charset="0"/>
                <a:cs typeface="Gill Sans Light" charset="0"/>
              </a:rPr>
              <a:t>seeing</a:t>
            </a:r>
            <a:r>
              <a:rPr lang="it-IT" sz="1400" dirty="0" smtClean="0">
                <a:latin typeface="Gill Sans Light" charset="0"/>
                <a:ea typeface="Gill Sans Light" charset="0"/>
                <a:cs typeface="Gill Sans Light" charset="0"/>
              </a:rPr>
              <a:t> ➡ </a:t>
            </a:r>
            <a:r>
              <a:rPr lang="it-IT" sz="1400" dirty="0" err="1" smtClean="0">
                <a:latin typeface="Gill Sans Light" charset="0"/>
                <a:ea typeface="Gill Sans Light" charset="0"/>
                <a:cs typeface="Gill Sans Light" charset="0"/>
              </a:rPr>
              <a:t>All</a:t>
            </a:r>
            <a:r>
              <a:rPr lang="it-IT" sz="14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sz="1400" dirty="0" err="1" smtClean="0">
                <a:latin typeface="Gill Sans Light" charset="0"/>
                <a:ea typeface="Gill Sans Light" charset="0"/>
                <a:cs typeface="Gill Sans Light" charset="0"/>
              </a:rPr>
              <a:t>turbulence</a:t>
            </a:r>
            <a:r>
              <a:rPr lang="it-IT" sz="1400" dirty="0" smtClean="0">
                <a:latin typeface="Gill Sans Light" charset="0"/>
                <a:ea typeface="Gill Sans Light" charset="0"/>
                <a:cs typeface="Gill Sans Light" charset="0"/>
              </a:rPr>
              <a:t> &lt; 3km  ➡ </a:t>
            </a:r>
            <a:r>
              <a:rPr lang="it-IT" sz="1400" dirty="0" err="1" smtClean="0">
                <a:latin typeface="Gill Sans Light" charset="0"/>
                <a:ea typeface="Gill Sans Light" charset="0"/>
                <a:cs typeface="Gill Sans Light" charset="0"/>
              </a:rPr>
              <a:t>good</a:t>
            </a:r>
            <a:r>
              <a:rPr lang="it-IT" sz="1400" dirty="0" smtClean="0">
                <a:latin typeface="Gill Sans Light" charset="0"/>
                <a:ea typeface="Gill Sans Light" charset="0"/>
                <a:cs typeface="Gill Sans Light" charset="0"/>
              </a:rPr>
              <a:t> GLAO gain</a:t>
            </a:r>
            <a:endParaRPr lang="it-IT" sz="1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6491325" y="3545701"/>
            <a:ext cx="925103" cy="201338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uppo 25"/>
          <p:cNvGrpSpPr/>
          <p:nvPr/>
        </p:nvGrpSpPr>
        <p:grpSpPr>
          <a:xfrm>
            <a:off x="385660" y="3625405"/>
            <a:ext cx="4596841" cy="3065578"/>
            <a:chOff x="385660" y="3637280"/>
            <a:chExt cx="4596841" cy="3065578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60" y="3657451"/>
              <a:ext cx="4596841" cy="3045407"/>
            </a:xfrm>
            <a:prstGeom prst="rect">
              <a:avLst/>
            </a:prstGeom>
          </p:spPr>
        </p:pic>
        <p:sp>
          <p:nvSpPr>
            <p:cNvPr id="17" name="TextBox 4"/>
            <p:cNvSpPr txBox="1"/>
            <p:nvPr/>
          </p:nvSpPr>
          <p:spPr>
            <a:xfrm>
              <a:off x="1334662" y="5588316"/>
              <a:ext cx="24186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latin typeface="Gill Sans Light" charset="0"/>
                  <a:ea typeface="Gill Sans Light" charset="0"/>
                  <a:cs typeface="Gill Sans Light" charset="0"/>
                </a:rPr>
                <a:t>Strong </a:t>
              </a:r>
              <a:r>
                <a:rPr lang="it-IT" sz="1600" dirty="0" err="1" smtClean="0">
                  <a:latin typeface="Gill Sans Light" charset="0"/>
                  <a:ea typeface="Gill Sans Light" charset="0"/>
                  <a:cs typeface="Gill Sans Light" charset="0"/>
                </a:rPr>
                <a:t>mid-layer</a:t>
              </a:r>
              <a:r>
                <a:rPr lang="it-IT" sz="1600" dirty="0" smtClean="0">
                  <a:latin typeface="Gill Sans Light" charset="0"/>
                  <a:ea typeface="Gill Sans Light" charset="0"/>
                  <a:cs typeface="Gill Sans Light" charset="0"/>
                </a:rPr>
                <a:t> ➡ </a:t>
              </a:r>
              <a:r>
                <a:rPr lang="it-IT" sz="1600" dirty="0" err="1" smtClean="0">
                  <a:latin typeface="Gill Sans Light" charset="0"/>
                  <a:ea typeface="Gill Sans Light" charset="0"/>
                  <a:cs typeface="Gill Sans Light" charset="0"/>
                </a:rPr>
                <a:t>low</a:t>
              </a:r>
              <a:r>
                <a:rPr lang="it-IT" sz="1600" dirty="0" smtClean="0">
                  <a:latin typeface="Gill Sans Light" charset="0"/>
                  <a:ea typeface="Gill Sans Light" charset="0"/>
                  <a:cs typeface="Gill Sans Light" charset="0"/>
                </a:rPr>
                <a:t> GLAO gain</a:t>
              </a:r>
              <a:endParaRPr lang="it-IT" sz="16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2536840" y="3637280"/>
              <a:ext cx="574917" cy="1274599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Gruppo 6"/>
          <p:cNvGrpSpPr/>
          <p:nvPr/>
        </p:nvGrpSpPr>
        <p:grpSpPr>
          <a:xfrm>
            <a:off x="233440" y="3518078"/>
            <a:ext cx="4621064" cy="3229410"/>
            <a:chOff x="2361688" y="-655197"/>
            <a:chExt cx="4621064" cy="3229410"/>
          </a:xfrm>
        </p:grpSpPr>
        <p:grpSp>
          <p:nvGrpSpPr>
            <p:cNvPr id="23" name="Group 22"/>
            <p:cNvGrpSpPr/>
            <p:nvPr/>
          </p:nvGrpSpPr>
          <p:grpSpPr>
            <a:xfrm>
              <a:off x="2361688" y="-655197"/>
              <a:ext cx="4621064" cy="3229410"/>
              <a:chOff x="-48833" y="3660346"/>
              <a:chExt cx="4621064" cy="3229410"/>
            </a:xfrm>
          </p:grpSpPr>
          <p:pic>
            <p:nvPicPr>
              <p:cNvPr id="15" name="Picture 14" descr="DX_slodar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8833" y="3884647"/>
                <a:ext cx="4621064" cy="3005109"/>
              </a:xfrm>
              <a:prstGeom prst="rect">
                <a:avLst/>
              </a:prstGeom>
            </p:spPr>
          </p:pic>
          <p:cxnSp>
            <p:nvCxnSpPr>
              <p:cNvPr id="20" name="Straight Arrow Connector 19"/>
              <p:cNvCxnSpPr/>
              <p:nvPr/>
            </p:nvCxnSpPr>
            <p:spPr>
              <a:xfrm flipH="1">
                <a:off x="2309001" y="3660346"/>
                <a:ext cx="2022065" cy="263126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4"/>
            <p:cNvSpPr txBox="1"/>
            <p:nvPr/>
          </p:nvSpPr>
          <p:spPr>
            <a:xfrm>
              <a:off x="2860498" y="601346"/>
              <a:ext cx="279215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>
                  <a:latin typeface="Gill Sans Light" charset="0"/>
                  <a:ea typeface="Gill Sans Light" charset="0"/>
                  <a:cs typeface="Gill Sans Light" charset="0"/>
                </a:rPr>
                <a:t>DIMM </a:t>
              </a:r>
              <a:r>
                <a:rPr lang="it-IT" sz="1400" dirty="0" err="1" smtClean="0">
                  <a:latin typeface="Gill Sans Light" charset="0"/>
                  <a:ea typeface="Gill Sans Light" charset="0"/>
                  <a:cs typeface="Gill Sans Light" charset="0"/>
                </a:rPr>
                <a:t>seeing</a:t>
              </a:r>
              <a:r>
                <a:rPr lang="it-IT" sz="1400" dirty="0" smtClean="0">
                  <a:latin typeface="Gill Sans Light" charset="0"/>
                  <a:ea typeface="Gill Sans Light" charset="0"/>
                  <a:cs typeface="Gill Sans Light" charset="0"/>
                </a:rPr>
                <a:t> &gt; SLODAR </a:t>
              </a:r>
              <a:r>
                <a:rPr lang="it-IT" sz="1400" dirty="0" err="1" smtClean="0">
                  <a:latin typeface="Gill Sans Light" charset="0"/>
                  <a:ea typeface="Gill Sans Light" charset="0"/>
                  <a:cs typeface="Gill Sans Light" charset="0"/>
                </a:rPr>
                <a:t>seeing</a:t>
              </a:r>
              <a:r>
                <a:rPr lang="it-IT" sz="1400" dirty="0" smtClean="0">
                  <a:latin typeface="Gill Sans Light" charset="0"/>
                  <a:ea typeface="Gill Sans Light" charset="0"/>
                  <a:cs typeface="Gill Sans Light" charset="0"/>
                </a:rPr>
                <a:t> ➡ </a:t>
              </a:r>
              <a:r>
                <a:rPr lang="it-IT" sz="1400" dirty="0" err="1" smtClean="0">
                  <a:latin typeface="Gill Sans Light" charset="0"/>
                  <a:ea typeface="Gill Sans Light" charset="0"/>
                  <a:cs typeface="Gill Sans Light" charset="0"/>
                </a:rPr>
                <a:t>Unseen</a:t>
              </a:r>
              <a:r>
                <a:rPr lang="it-IT" sz="1400" dirty="0" smtClean="0">
                  <a:latin typeface="Gill Sans Light" charset="0"/>
                  <a:ea typeface="Gill Sans Light" charset="0"/>
                  <a:cs typeface="Gill Sans Light" charset="0"/>
                </a:rPr>
                <a:t> high-</a:t>
              </a:r>
              <a:r>
                <a:rPr lang="it-IT" sz="1400" dirty="0" err="1" smtClean="0">
                  <a:latin typeface="Gill Sans Light" charset="0"/>
                  <a:ea typeface="Gill Sans Light" charset="0"/>
                  <a:cs typeface="Gill Sans Light" charset="0"/>
                </a:rPr>
                <a:t>layer</a:t>
              </a:r>
              <a:r>
                <a:rPr lang="it-IT" sz="1400" dirty="0" smtClean="0">
                  <a:latin typeface="Gill Sans Light" charset="0"/>
                  <a:ea typeface="Gill Sans Light" charset="0"/>
                  <a:cs typeface="Gill Sans Light" charset="0"/>
                </a:rPr>
                <a:t> ➡ </a:t>
              </a:r>
              <a:r>
                <a:rPr lang="it-IT" sz="1400" dirty="0" err="1" smtClean="0">
                  <a:latin typeface="Gill Sans Light" charset="0"/>
                  <a:ea typeface="Gill Sans Light" charset="0"/>
                  <a:cs typeface="Gill Sans Light" charset="0"/>
                </a:rPr>
                <a:t>low</a:t>
              </a:r>
              <a:r>
                <a:rPr lang="it-IT" sz="1400" dirty="0" smtClean="0">
                  <a:latin typeface="Gill Sans Light" charset="0"/>
                  <a:ea typeface="Gill Sans Light" charset="0"/>
                  <a:cs typeface="Gill Sans Light" charset="0"/>
                </a:rPr>
                <a:t> GLAO gain</a:t>
              </a:r>
              <a:endParaRPr lang="it-IT" sz="14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559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" name="ARGOS in the sn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61373"/>
            <a:ext cx="9144000" cy="51435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115789" y="6338681"/>
            <a:ext cx="2885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www.facebook.com</a:t>
            </a:r>
            <a:r>
              <a:rPr lang="it-IT" dirty="0" smtClean="0">
                <a:solidFill>
                  <a:schemeClr val="bg1"/>
                </a:solidFill>
              </a:rPr>
              <a:t>/</a:t>
            </a:r>
            <a:r>
              <a:rPr lang="it-IT" dirty="0" err="1" smtClean="0">
                <a:solidFill>
                  <a:schemeClr val="bg1"/>
                </a:solidFill>
              </a:rPr>
              <a:t>argoslbt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1937" y="6267428"/>
            <a:ext cx="506352" cy="50635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64272" y="6326806"/>
            <a:ext cx="3705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www.mpe.mpg.de</a:t>
            </a:r>
            <a:r>
              <a:rPr lang="it-IT" dirty="0" smtClean="0">
                <a:solidFill>
                  <a:schemeClr val="bg1"/>
                </a:solidFill>
              </a:rPr>
              <a:t>/</a:t>
            </a:r>
            <a:r>
              <a:rPr lang="it-IT" dirty="0" err="1" smtClean="0">
                <a:solidFill>
                  <a:schemeClr val="bg1"/>
                </a:solidFill>
              </a:rPr>
              <a:t>ir</a:t>
            </a:r>
            <a:r>
              <a:rPr lang="it-IT" dirty="0" smtClean="0">
                <a:solidFill>
                  <a:schemeClr val="bg1"/>
                </a:solidFill>
              </a:rPr>
              <a:t>/</a:t>
            </a:r>
            <a:r>
              <a:rPr lang="it-IT" dirty="0" err="1" smtClean="0">
                <a:solidFill>
                  <a:schemeClr val="bg1"/>
                </a:solidFill>
              </a:rPr>
              <a:t>argos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78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32" y="187774"/>
            <a:ext cx="5478874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ARGOS simulated performance</a:t>
            </a: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6" name="Picture 5" descr="GLAO_performance_2008"/>
          <p:cNvPicPr>
            <a:picLocks noChangeAspect="1" noChangeArrowheads="1"/>
          </p:cNvPicPr>
          <p:nvPr/>
        </p:nvPicPr>
        <p:blipFill rotWithShape="1"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8" r="-1"/>
          <a:stretch/>
        </p:blipFill>
        <p:spPr bwMode="auto">
          <a:xfrm>
            <a:off x="2850444" y="1567396"/>
            <a:ext cx="490495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/>
          <p:cNvSpPr/>
          <p:nvPr/>
        </p:nvSpPr>
        <p:spPr>
          <a:xfrm rot="10800000">
            <a:off x="5971632" y="4653136"/>
            <a:ext cx="1152128" cy="233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37212" y="4191471"/>
            <a:ext cx="1254657" cy="92333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‘Make a bad night acceptable’</a:t>
            </a: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9274916">
            <a:off x="4092196" y="1776298"/>
            <a:ext cx="360785" cy="246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1537" y="869109"/>
            <a:ext cx="128327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‘Make a good night excellent’</a:t>
            </a: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4" name="Right Arrow 13"/>
          <p:cNvSpPr/>
          <p:nvPr/>
        </p:nvSpPr>
        <p:spPr>
          <a:xfrm rot="10800000">
            <a:off x="3586914" y="4497378"/>
            <a:ext cx="419401" cy="3373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90969" y="4149080"/>
            <a:ext cx="1830143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‘The high resolution project nights’</a:t>
            </a: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idx="1"/>
          </p:nvPr>
        </p:nvSpPr>
        <p:spPr>
          <a:xfrm>
            <a:off x="-11159" y="1818561"/>
            <a:ext cx="2861604" cy="437539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de-DE" sz="2400" dirty="0" err="1" smtClean="0">
                <a:latin typeface="Gill Sans Light" charset="0"/>
                <a:ea typeface="Gill Sans Light" charset="0"/>
                <a:cs typeface="Gill Sans Light" charset="0"/>
              </a:rPr>
              <a:t>Simulations</a:t>
            </a:r>
            <a:r>
              <a:rPr lang="de-DE" sz="24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sz="2400" dirty="0" err="1" smtClean="0">
                <a:latin typeface="Gill Sans Light" charset="0"/>
                <a:ea typeface="Gill Sans Light" charset="0"/>
                <a:cs typeface="Gill Sans Light" charset="0"/>
              </a:rPr>
              <a:t>based</a:t>
            </a:r>
            <a:r>
              <a:rPr lang="de-DE" sz="2400" dirty="0" smtClean="0">
                <a:latin typeface="Gill Sans Light" charset="0"/>
                <a:ea typeface="Gill Sans Light" charset="0"/>
                <a:cs typeface="Gill Sans Light" charset="0"/>
              </a:rPr>
              <a:t> on LBT </a:t>
            </a:r>
            <a:r>
              <a:rPr lang="de-DE" sz="2400" dirty="0" err="1" smtClean="0">
                <a:latin typeface="Gill Sans Light" charset="0"/>
                <a:ea typeface="Gill Sans Light" charset="0"/>
                <a:cs typeface="Gill Sans Light" charset="0"/>
              </a:rPr>
              <a:t>turbulence</a:t>
            </a:r>
            <a:r>
              <a:rPr lang="de-DE" sz="24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sz="2400" dirty="0" err="1" smtClean="0">
                <a:latin typeface="Gill Sans Light" charset="0"/>
                <a:ea typeface="Gill Sans Light" charset="0"/>
                <a:cs typeface="Gill Sans Light" charset="0"/>
              </a:rPr>
              <a:t>statistics</a:t>
            </a:r>
            <a:r>
              <a:rPr lang="de-DE" sz="24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sz="2400" dirty="0" err="1" smtClean="0">
                <a:latin typeface="Gill Sans Light" charset="0"/>
                <a:ea typeface="Gill Sans Light" charset="0"/>
                <a:cs typeface="Gill Sans Light" charset="0"/>
              </a:rPr>
              <a:t>for</a:t>
            </a:r>
            <a:r>
              <a:rPr lang="de-DE" sz="24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sz="2400" dirty="0" err="1" smtClean="0">
                <a:latin typeface="Gill Sans Light" charset="0"/>
                <a:ea typeface="Gill Sans Light" charset="0"/>
                <a:cs typeface="Gill Sans Light" charset="0"/>
              </a:rPr>
              <a:t>the</a:t>
            </a:r>
            <a:r>
              <a:rPr lang="de-DE" sz="2400" dirty="0" smtClean="0">
                <a:latin typeface="Gill Sans Light" charset="0"/>
                <a:ea typeface="Gill Sans Light" charset="0"/>
                <a:cs typeface="Gill Sans Light" charset="0"/>
              </a:rPr>
              <a:t> LUCI </a:t>
            </a:r>
            <a:r>
              <a:rPr lang="de-DE" sz="2400" dirty="0" err="1" smtClean="0">
                <a:latin typeface="Gill Sans Light" charset="0"/>
                <a:ea typeface="Gill Sans Light" charset="0"/>
                <a:cs typeface="Gill Sans Light" charset="0"/>
              </a:rPr>
              <a:t>instrument</a:t>
            </a:r>
            <a:endParaRPr lang="de-DE" sz="2400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de-DE" sz="2400" dirty="0" smtClean="0">
                <a:latin typeface="Gill Sans Light" charset="0"/>
                <a:ea typeface="Gill Sans Light" charset="0"/>
                <a:cs typeface="Gill Sans Light" charset="0"/>
              </a:rPr>
              <a:t>A </a:t>
            </a:r>
            <a:r>
              <a:rPr lang="de-DE" sz="2400" dirty="0" err="1">
                <a:latin typeface="Gill Sans Light" charset="0"/>
                <a:ea typeface="Gill Sans Light" charset="0"/>
                <a:cs typeface="Gill Sans Light" charset="0"/>
              </a:rPr>
              <a:t>factor</a:t>
            </a:r>
            <a:r>
              <a:rPr lang="de-DE" sz="2400" dirty="0">
                <a:latin typeface="Gill Sans Light" charset="0"/>
                <a:ea typeface="Gill Sans Light" charset="0"/>
                <a:cs typeface="Gill Sans Light" charset="0"/>
              </a:rPr>
              <a:t> 2-3 in FWHM </a:t>
            </a:r>
            <a:r>
              <a:rPr lang="de-DE" sz="2400" dirty="0" err="1">
                <a:latin typeface="Gill Sans Light" charset="0"/>
                <a:ea typeface="Gill Sans Light" charset="0"/>
                <a:cs typeface="Gill Sans Light" charset="0"/>
              </a:rPr>
              <a:t>can</a:t>
            </a:r>
            <a:r>
              <a:rPr lang="de-DE" sz="2400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sz="2400" dirty="0" err="1">
                <a:latin typeface="Gill Sans Light" charset="0"/>
                <a:ea typeface="Gill Sans Light" charset="0"/>
                <a:cs typeface="Gill Sans Light" charset="0"/>
              </a:rPr>
              <a:t>be</a:t>
            </a:r>
            <a:r>
              <a:rPr lang="de-DE" sz="2400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sz="2400" dirty="0" err="1" smtClean="0">
                <a:latin typeface="Gill Sans Light" charset="0"/>
                <a:ea typeface="Gill Sans Light" charset="0"/>
                <a:cs typeface="Gill Sans Light" charset="0"/>
              </a:rPr>
              <a:t>gained</a:t>
            </a:r>
            <a:r>
              <a:rPr lang="de-DE" sz="24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sz="2400" dirty="0" err="1" smtClean="0">
                <a:latin typeface="Gill Sans Light" charset="0"/>
                <a:ea typeface="Gill Sans Light" charset="0"/>
                <a:cs typeface="Gill Sans Light" charset="0"/>
              </a:rPr>
              <a:t>over</a:t>
            </a:r>
            <a:r>
              <a:rPr lang="de-DE" sz="24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sz="2400" dirty="0" err="1" smtClean="0">
                <a:latin typeface="Gill Sans Light" charset="0"/>
                <a:ea typeface="Gill Sans Light" charset="0"/>
                <a:cs typeface="Gill Sans Light" charset="0"/>
              </a:rPr>
              <a:t>the</a:t>
            </a:r>
            <a:r>
              <a:rPr lang="de-DE" sz="24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sz="2400" dirty="0" err="1" smtClean="0">
                <a:latin typeface="Gill Sans Light" charset="0"/>
                <a:ea typeface="Gill Sans Light" charset="0"/>
                <a:cs typeface="Gill Sans Light" charset="0"/>
              </a:rPr>
              <a:t>full</a:t>
            </a:r>
            <a:r>
              <a:rPr lang="de-DE" sz="2400" dirty="0" smtClean="0">
                <a:latin typeface="Gill Sans Light" charset="0"/>
                <a:ea typeface="Gill Sans Light" charset="0"/>
                <a:cs typeface="Gill Sans Light" charset="0"/>
              </a:rPr>
              <a:t> 4x4‘ LUCI FoV</a:t>
            </a:r>
            <a:endParaRPr lang="de-DE" sz="2400" dirty="0">
              <a:latin typeface="Gill Sans Light" charset="0"/>
              <a:ea typeface="Gill Sans Light" charset="0"/>
              <a:cs typeface="Gill Sans Light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de-DE" sz="2400" dirty="0">
                <a:latin typeface="Gill Sans Light" charset="0"/>
                <a:ea typeface="Gill Sans Light" charset="0"/>
                <a:cs typeface="Gill Sans Light" charset="0"/>
              </a:rPr>
              <a:t>A </a:t>
            </a:r>
            <a:r>
              <a:rPr lang="de-DE" sz="2400" dirty="0" err="1">
                <a:latin typeface="Gill Sans Light" charset="0"/>
                <a:ea typeface="Gill Sans Light" charset="0"/>
                <a:cs typeface="Gill Sans Light" charset="0"/>
              </a:rPr>
              <a:t>factor</a:t>
            </a:r>
            <a:r>
              <a:rPr lang="de-DE" sz="2400" dirty="0">
                <a:latin typeface="Gill Sans Light" charset="0"/>
                <a:ea typeface="Gill Sans Light" charset="0"/>
                <a:cs typeface="Gill Sans Light" charset="0"/>
              </a:rPr>
              <a:t> 2-3 </a:t>
            </a:r>
            <a:r>
              <a:rPr lang="de-DE" sz="2400" dirty="0" err="1">
                <a:latin typeface="Gill Sans Light" charset="0"/>
                <a:ea typeface="Gill Sans Light" charset="0"/>
                <a:cs typeface="Gill Sans Light" charset="0"/>
              </a:rPr>
              <a:t>more</a:t>
            </a:r>
            <a:r>
              <a:rPr lang="de-DE" sz="2400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sz="2400" dirty="0" err="1">
                <a:latin typeface="Gill Sans Light" charset="0"/>
                <a:ea typeface="Gill Sans Light" charset="0"/>
                <a:cs typeface="Gill Sans Light" charset="0"/>
              </a:rPr>
              <a:t>flux</a:t>
            </a:r>
            <a:r>
              <a:rPr lang="de-DE" sz="2400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sz="2400" dirty="0" err="1">
                <a:latin typeface="Gill Sans Light" charset="0"/>
                <a:ea typeface="Gill Sans Light" charset="0"/>
                <a:cs typeface="Gill Sans Light" charset="0"/>
              </a:rPr>
              <a:t>is</a:t>
            </a:r>
            <a:r>
              <a:rPr lang="de-DE" sz="2400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de-DE" sz="2400" dirty="0" err="1">
                <a:latin typeface="Gill Sans Light" charset="0"/>
                <a:ea typeface="Gill Sans Light" charset="0"/>
                <a:cs typeface="Gill Sans Light" charset="0"/>
              </a:rPr>
              <a:t>gained</a:t>
            </a:r>
            <a:r>
              <a:rPr lang="de-DE" sz="2400" dirty="0">
                <a:latin typeface="Gill Sans Light" charset="0"/>
                <a:ea typeface="Gill Sans Light" charset="0"/>
                <a:cs typeface="Gill Sans Light" charset="0"/>
              </a:rPr>
              <a:t> in </a:t>
            </a:r>
            <a:r>
              <a:rPr lang="de-DE" sz="2400" dirty="0" smtClean="0">
                <a:latin typeface="Gill Sans Light" charset="0"/>
                <a:ea typeface="Gill Sans Light" charset="0"/>
                <a:cs typeface="Gill Sans Light" charset="0"/>
              </a:rPr>
              <a:t>a 0.25</a:t>
            </a:r>
            <a:r>
              <a:rPr lang="de-DE" sz="2400" dirty="0">
                <a:latin typeface="Gill Sans Light" charset="0"/>
                <a:ea typeface="Gill Sans Light" charset="0"/>
                <a:cs typeface="Gill Sans Light" charset="0"/>
              </a:rPr>
              <a:t>‘‘ </a:t>
            </a:r>
            <a:r>
              <a:rPr lang="de-DE" sz="2400" dirty="0" err="1" smtClean="0">
                <a:latin typeface="Gill Sans Light" charset="0"/>
                <a:ea typeface="Gill Sans Light" charset="0"/>
                <a:cs typeface="Gill Sans Light" charset="0"/>
              </a:rPr>
              <a:t>slit</a:t>
            </a:r>
            <a:r>
              <a:rPr lang="de-DE" sz="2400" dirty="0" smtClean="0">
                <a:latin typeface="Gill Sans Light" charset="0"/>
                <a:ea typeface="Gill Sans Light" charset="0"/>
                <a:cs typeface="Gill Sans Light" charset="0"/>
              </a:rPr>
              <a:t>.</a:t>
            </a:r>
            <a:endParaRPr lang="de-DE" sz="2400" dirty="0">
              <a:latin typeface="Gill Sans Light" charset="0"/>
              <a:ea typeface="Gill Sans Light" charset="0"/>
              <a:cs typeface="Gill Sans Light" charset="0"/>
            </a:endParaRPr>
          </a:p>
          <a:p>
            <a:pPr eaLnBrk="1" hangingPunct="1">
              <a:lnSpc>
                <a:spcPct val="90000"/>
              </a:lnSpc>
            </a:pPr>
            <a:endParaRPr lang="de-DE" sz="2400" dirty="0" smtClean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3112" y="5932349"/>
            <a:ext cx="5001640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latin typeface="Gill Sans Light" charset="0"/>
                <a:ea typeface="Gill Sans Light" charset="0"/>
                <a:cs typeface="Gill Sans Light" charset="0"/>
              </a:rPr>
              <a:t>ARGOS acts as a seeing enhancer</a:t>
            </a:r>
            <a:endParaRPr lang="en-US" sz="28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83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Seminario finale, XXIV ciclo</a:t>
            </a:r>
            <a:endParaRPr lang="it-IT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19655" y="11640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LUCI, the NIR Camera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at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LBT</a:t>
            </a:r>
            <a:endParaRPr lang="it-IT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4320480" cy="291822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sz="2400" dirty="0" smtClean="0">
                <a:latin typeface="Gill Sans Light" charset="0"/>
                <a:ea typeface="Gill Sans Light" charset="0"/>
                <a:cs typeface="Gill Sans Light" charset="0"/>
              </a:rPr>
              <a:t>Multi Object Spectrograph and Imager</a:t>
            </a:r>
          </a:p>
          <a:p>
            <a:r>
              <a:rPr lang="it-IT" sz="2200" dirty="0">
                <a:latin typeface="Gill Sans Light" charset="0"/>
                <a:ea typeface="Gill Sans Light" charset="0"/>
                <a:cs typeface="Gill Sans Light" charset="0"/>
              </a:rPr>
              <a:t>Longslit </a:t>
            </a:r>
            <a:r>
              <a:rPr lang="it-IT" sz="2200" dirty="0" smtClean="0">
                <a:latin typeface="Gill Sans Light" charset="0"/>
                <a:ea typeface="Gill Sans Light" charset="0"/>
                <a:cs typeface="Gill Sans Light" charset="0"/>
              </a:rPr>
              <a:t>or </a:t>
            </a:r>
            <a:r>
              <a:rPr lang="it-IT" sz="2200" dirty="0">
                <a:latin typeface="Gill Sans Light" charset="0"/>
                <a:ea typeface="Gill Sans Light" charset="0"/>
                <a:cs typeface="Gill Sans Light" charset="0"/>
              </a:rPr>
              <a:t>MO </a:t>
            </a:r>
            <a:r>
              <a:rPr lang="it-IT" sz="2200" dirty="0" smtClean="0">
                <a:latin typeface="Gill Sans Light" charset="0"/>
                <a:ea typeface="Gill Sans Light" charset="0"/>
                <a:cs typeface="Gill Sans Light" charset="0"/>
              </a:rPr>
              <a:t>spectroscopy</a:t>
            </a:r>
          </a:p>
          <a:p>
            <a:r>
              <a:rPr lang="it-IT" sz="2200" dirty="0" smtClean="0">
                <a:latin typeface="Gill Sans Light" charset="0"/>
                <a:ea typeface="Gill Sans Light" charset="0"/>
                <a:cs typeface="Gill Sans Light" charset="0"/>
              </a:rPr>
              <a:t>1-2.5um wavelength range</a:t>
            </a:r>
          </a:p>
          <a:p>
            <a:r>
              <a:rPr lang="it-IT" sz="2200" dirty="0" smtClean="0">
                <a:latin typeface="Gill Sans Light" charset="0"/>
                <a:ea typeface="Gill Sans Light" charset="0"/>
                <a:cs typeface="Gill Sans Light" charset="0"/>
              </a:rPr>
              <a:t>Adaptable scale/ FoV</a:t>
            </a:r>
          </a:p>
          <a:p>
            <a:pPr marL="0" indent="0">
              <a:buNone/>
            </a:pPr>
            <a:endParaRPr lang="it-IT" sz="2200" dirty="0">
              <a:latin typeface="Gill Sans Light" charset="0"/>
              <a:ea typeface="Gill Sans Light" charset="0"/>
              <a:cs typeface="Gill Sans Light" charset="0"/>
            </a:endParaRPr>
          </a:p>
          <a:p>
            <a:pPr marL="0" indent="0">
              <a:buNone/>
            </a:pPr>
            <a:endParaRPr lang="it-IT" sz="2200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pPr marL="0" indent="0">
              <a:buNone/>
            </a:pPr>
            <a:endParaRPr lang="it-IT" sz="2200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pPr marL="0" indent="0">
              <a:buNone/>
            </a:pPr>
            <a:r>
              <a:rPr lang="it-IT" sz="2200" dirty="0" smtClean="0">
                <a:latin typeface="Gill Sans Light" charset="0"/>
                <a:ea typeface="Gill Sans Light" charset="0"/>
                <a:cs typeface="Gill Sans Light" charset="0"/>
              </a:rPr>
              <a:t>Different operating modes: seeing limited, </a:t>
            </a:r>
            <a:r>
              <a:rPr lang="it-IT" sz="2200" dirty="0" err="1" smtClean="0">
                <a:latin typeface="Gill Sans Light" charset="0"/>
                <a:ea typeface="Gill Sans Light" charset="0"/>
                <a:cs typeface="Gill Sans Light" charset="0"/>
              </a:rPr>
              <a:t>enhanced</a:t>
            </a:r>
            <a:r>
              <a:rPr lang="it-IT" sz="22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sz="2200" dirty="0" err="1" smtClean="0">
                <a:latin typeface="Gill Sans Light" charset="0"/>
                <a:ea typeface="Gill Sans Light" charset="0"/>
                <a:cs typeface="Gill Sans Light" charset="0"/>
              </a:rPr>
              <a:t>seeing</a:t>
            </a:r>
            <a:r>
              <a:rPr lang="it-IT" sz="2200" dirty="0" smtClean="0">
                <a:latin typeface="Gill Sans Light" charset="0"/>
                <a:ea typeface="Gill Sans Light" charset="0"/>
                <a:cs typeface="Gill Sans Light" charset="0"/>
              </a:rPr>
              <a:t>, diffraction limited.</a:t>
            </a:r>
            <a:endParaRPr lang="it-IT" sz="22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355976" y="943150"/>
            <a:ext cx="2857662" cy="3138709"/>
            <a:chOff x="5436096" y="1340768"/>
            <a:chExt cx="3384376" cy="359265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00" r="9200"/>
            <a:stretch/>
          </p:blipFill>
          <p:spPr>
            <a:xfrm>
              <a:off x="5652120" y="1640439"/>
              <a:ext cx="2755857" cy="277063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436096" y="4581127"/>
              <a:ext cx="1593953" cy="352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>
                  <a:latin typeface="Gill Sans Light" charset="0"/>
                  <a:ea typeface="Gill Sans Light" charset="0"/>
                  <a:cs typeface="Gill Sans Light" charset="0"/>
                </a:rPr>
                <a:t>camera wheel</a:t>
              </a:r>
              <a:endParaRPr lang="it-IT" sz="14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cxnSp>
          <p:nvCxnSpPr>
            <p:cNvPr id="23" name="Straight Arrow Connector 22"/>
            <p:cNvCxnSpPr>
              <a:stCxn id="13" idx="0"/>
            </p:cNvCxnSpPr>
            <p:nvPr/>
          </p:nvCxnSpPr>
          <p:spPr>
            <a:xfrm flipV="1">
              <a:off x="6233072" y="3448746"/>
              <a:ext cx="355152" cy="113238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794473" y="4581128"/>
              <a:ext cx="1593953" cy="352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>
                  <a:latin typeface="Gill Sans Light" charset="0"/>
                  <a:ea typeface="Gill Sans Light" charset="0"/>
                  <a:cs typeface="Gill Sans Light" charset="0"/>
                </a:rPr>
                <a:t>filter wheel</a:t>
              </a:r>
              <a:endParaRPr lang="it-IT" sz="14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cxnSp>
          <p:nvCxnSpPr>
            <p:cNvPr id="28" name="Straight Arrow Connector 27"/>
            <p:cNvCxnSpPr>
              <a:stCxn id="26" idx="0"/>
            </p:cNvCxnSpPr>
            <p:nvPr/>
          </p:nvCxnSpPr>
          <p:spPr>
            <a:xfrm flipH="1" flipV="1">
              <a:off x="7164290" y="4014939"/>
              <a:ext cx="427159" cy="5661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377868" y="1340768"/>
              <a:ext cx="1442604" cy="352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>
                  <a:latin typeface="Gill Sans Light" charset="0"/>
                  <a:ea typeface="Gill Sans Light" charset="0"/>
                  <a:cs typeface="Gill Sans Light" charset="0"/>
                </a:rPr>
                <a:t>gratings</a:t>
              </a:r>
              <a:endParaRPr lang="it-IT" sz="14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7591448" y="1648545"/>
              <a:ext cx="507722" cy="98836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5652120" y="1340768"/>
              <a:ext cx="1584176" cy="352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>
                  <a:latin typeface="Gill Sans Light" charset="0"/>
                  <a:ea typeface="Gill Sans Light" charset="0"/>
                  <a:cs typeface="Gill Sans Light" charset="0"/>
                </a:rPr>
                <a:t>MOS unit</a:t>
              </a:r>
              <a:endParaRPr lang="it-IT" sz="14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cxnSp>
          <p:nvCxnSpPr>
            <p:cNvPr id="36" name="Straight Arrow Connector 35"/>
            <p:cNvCxnSpPr>
              <a:stCxn id="34" idx="2"/>
            </p:cNvCxnSpPr>
            <p:nvPr/>
          </p:nvCxnSpPr>
          <p:spPr>
            <a:xfrm>
              <a:off x="6444209" y="1693058"/>
              <a:ext cx="144015" cy="6558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752854"/>
              </p:ext>
            </p:extLst>
          </p:nvPr>
        </p:nvGraphicFramePr>
        <p:xfrm>
          <a:off x="971600" y="4145488"/>
          <a:ext cx="573596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3990"/>
                <a:gridCol w="1433990"/>
                <a:gridCol w="1433990"/>
                <a:gridCol w="1433990"/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Mode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Parameter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Imaging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Spectrosc.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r>
                        <a:rPr lang="it-IT" sz="1600" dirty="0" smtClean="0"/>
                        <a:t>Enhanced seeing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FoV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4x4’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4x2’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Scale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0.12’’/px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0.12’’/slit</a:t>
                      </a:r>
                      <a:endParaRPr lang="it-IT" sz="1600" baseline="0" dirty="0" smtClean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Resolution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aseline="0" dirty="0" smtClean="0"/>
                        <a:t>3800-17000</a:t>
                      </a: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it-IT" sz="1600" dirty="0" smtClean="0"/>
                        <a:t>Diffraction limited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FoV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30x30’’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30x30’’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Scale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0.015’’/px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0.015’’/slit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Resolution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10000-40000</a:t>
                      </a:r>
                      <a:endParaRPr lang="it-IT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87624" y="6237312"/>
            <a:ext cx="969852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Gill Sans Light" charset="0"/>
                <a:ea typeface="Gill Sans Light" charset="0"/>
                <a:cs typeface="Gill Sans Light" charset="0"/>
              </a:rPr>
              <a:t>FLAO</a:t>
            </a:r>
            <a:endParaRPr lang="it-IT" sz="20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7527" y="5097541"/>
            <a:ext cx="1185876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Gill Sans Light" charset="0"/>
                <a:ea typeface="Gill Sans Light" charset="0"/>
                <a:cs typeface="Gill Sans Light" charset="0"/>
              </a:rPr>
              <a:t>ARGOS</a:t>
            </a:r>
            <a:endParaRPr lang="it-IT" sz="20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86" y="1212039"/>
            <a:ext cx="2249414" cy="3302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78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6" y="904875"/>
            <a:ext cx="4844543" cy="5784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Titolo 1"/>
          <p:cNvSpPr>
            <a:spLocks noGrp="1"/>
          </p:cNvSpPr>
          <p:nvPr>
            <p:ph type="title"/>
          </p:nvPr>
        </p:nvSpPr>
        <p:spPr>
          <a:xfrm>
            <a:off x="144444" y="-8763"/>
            <a:ext cx="3631911" cy="9255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en-US" sz="3600" dirty="0" smtClean="0">
                <a:latin typeface="Gill Sans Light" charset="0"/>
                <a:ea typeface="Gill Sans Light" charset="0"/>
                <a:cs typeface="Gill Sans Light" charset="0"/>
              </a:rPr>
              <a:t>ARGOS in a </a:t>
            </a:r>
            <a:r>
              <a:rPr lang="it-IT" altLang="en-US" sz="3600" dirty="0" err="1" smtClean="0">
                <a:latin typeface="Gill Sans Light" charset="0"/>
                <a:ea typeface="Gill Sans Light" charset="0"/>
                <a:cs typeface="Gill Sans Light" charset="0"/>
              </a:rPr>
              <a:t>nutshell</a:t>
            </a:r>
            <a:endParaRPr lang="it-IT" altLang="en-US" sz="36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21509" name="CasellaDiTesto 3"/>
          <p:cNvSpPr txBox="1">
            <a:spLocks noChangeArrowheads="1"/>
          </p:cNvSpPr>
          <p:nvPr/>
        </p:nvSpPr>
        <p:spPr bwMode="auto">
          <a:xfrm>
            <a:off x="4013579" y="128327"/>
            <a:ext cx="4968875" cy="280076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The 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main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 ARGOS 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components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 are:</a:t>
            </a:r>
          </a:p>
          <a:p>
            <a:pPr eaLnBrk="1" hangingPunct="1">
              <a:spcBef>
                <a:spcPct val="0"/>
              </a:spcBef>
              <a:buFont typeface="Comic Sans MS" panose="030F0702030302020204" pitchFamily="66" charset="0"/>
              <a:buAutoNum type="arabicPeriod"/>
              <a:defRPr/>
            </a:pP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Laser System: generate laser, 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adjust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asterism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 for on-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sky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: 3x15W 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lasers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at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 2</a:t>
            </a:r>
            <a:r>
              <a:rPr lang="en-US" sz="1600" dirty="0" smtClean="0">
                <a:latin typeface="Gill Sans Light" charset="0"/>
                <a:ea typeface="Gill Sans Light" charset="0"/>
                <a:cs typeface="Gill Sans Light" charset="0"/>
              </a:rPr>
              <a:t>’off-axis @ 12km altitude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.</a:t>
            </a:r>
          </a:p>
          <a:p>
            <a:pPr eaLnBrk="1" hangingPunct="1">
              <a:spcBef>
                <a:spcPct val="0"/>
              </a:spcBef>
              <a:buFont typeface="Comic Sans MS" panose="030F0702030302020204" pitchFamily="66" charset="0"/>
              <a:buAutoNum type="arabicPeriod"/>
              <a:defRPr/>
            </a:pP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Launch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Optics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: 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expands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 and 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focuses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 laser 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beams</a:t>
            </a:r>
            <a:endParaRPr lang="it-IT" sz="1600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pPr eaLnBrk="1" hangingPunct="1">
              <a:spcBef>
                <a:spcPct val="0"/>
              </a:spcBef>
              <a:buFont typeface="Comic Sans MS" panose="030F0702030302020204" pitchFamily="66" charset="0"/>
              <a:buAutoNum type="arabicPeriod"/>
              <a:defRPr/>
            </a:pP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The 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Adaptive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Secondary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Mirror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is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used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as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 DM</a:t>
            </a:r>
          </a:p>
          <a:p>
            <a:pPr eaLnBrk="1" hangingPunct="1">
              <a:spcBef>
                <a:spcPct val="0"/>
              </a:spcBef>
              <a:buFont typeface="Comic Sans MS" panose="030F0702030302020204" pitchFamily="66" charset="0"/>
              <a:buAutoNum type="arabicPeriod"/>
              <a:defRPr/>
            </a:pP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Beam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splitter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optics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: deviate laser light 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towards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 LGS WFS, 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transmits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 VIS and IR 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toward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 NGS 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WFSs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 and LUCI</a:t>
            </a:r>
          </a:p>
          <a:p>
            <a:pPr eaLnBrk="1" hangingPunct="1">
              <a:spcBef>
                <a:spcPct val="0"/>
              </a:spcBef>
              <a:buFont typeface="Comic Sans MS" panose="030F0702030302020204" pitchFamily="66" charset="0"/>
              <a:buAutoNum type="arabicPeriod"/>
              <a:defRPr/>
            </a:pP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LGS WFS: 3 SH 15x15 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subaps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 on a single detector</a:t>
            </a:r>
          </a:p>
          <a:p>
            <a:pPr eaLnBrk="1" hangingPunct="1">
              <a:spcBef>
                <a:spcPct val="0"/>
              </a:spcBef>
              <a:buFont typeface="Comic Sans MS" panose="030F0702030302020204" pitchFamily="66" charset="0"/>
              <a:buAutoNum type="arabicPeriod"/>
              <a:defRPr/>
            </a:pP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NGS TT and Reference (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truth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) 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sensor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 on 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Pyramid</a:t>
            </a:r>
            <a:r>
              <a:rPr lang="it-IT" sz="1600" dirty="0" smtClean="0">
                <a:latin typeface="Gill Sans Light" charset="0"/>
                <a:ea typeface="Gill Sans Light" charset="0"/>
                <a:cs typeface="Gill Sans Light" charset="0"/>
              </a:rPr>
              <a:t> FLAO </a:t>
            </a:r>
            <a:r>
              <a:rPr lang="it-IT" sz="1600" dirty="0" err="1" smtClean="0">
                <a:latin typeface="Gill Sans Light" charset="0"/>
                <a:ea typeface="Gill Sans Light" charset="0"/>
                <a:cs typeface="Gill Sans Light" charset="0"/>
              </a:rPr>
              <a:t>board</a:t>
            </a:r>
            <a:endParaRPr lang="it-IT" sz="1600" dirty="0" smtClean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cxnSp>
        <p:nvCxnSpPr>
          <p:cNvPr id="3" name="Connettore 2 2"/>
          <p:cNvCxnSpPr/>
          <p:nvPr/>
        </p:nvCxnSpPr>
        <p:spPr>
          <a:xfrm>
            <a:off x="2400880" y="1159390"/>
            <a:ext cx="0" cy="11525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9" name="CasellaDiTesto 31"/>
          <p:cNvSpPr txBox="1">
            <a:spLocks noChangeArrowheads="1"/>
          </p:cNvSpPr>
          <p:nvPr/>
        </p:nvSpPr>
        <p:spPr bwMode="auto">
          <a:xfrm>
            <a:off x="1794815" y="4334198"/>
            <a:ext cx="393700" cy="36988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smtClean="0">
                <a:latin typeface="Gill Sans Light" charset="0"/>
                <a:ea typeface="Gill Sans Light" charset="0"/>
                <a:cs typeface="Gill Sans Light" charset="0"/>
              </a:rPr>
              <a:t>5</a:t>
            </a:r>
            <a:endParaRPr lang="it-IT" altLang="en-US" sz="180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5140" name="CasellaDiTesto 3"/>
          <p:cNvSpPr txBox="1">
            <a:spLocks noChangeArrowheads="1"/>
          </p:cNvSpPr>
          <p:nvPr/>
        </p:nvSpPr>
        <p:spPr bwMode="auto">
          <a:xfrm>
            <a:off x="2400880" y="1567377"/>
            <a:ext cx="830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>
                <a:solidFill>
                  <a:schemeClr val="accent1"/>
                </a:solidFill>
                <a:latin typeface="Gill Sans Light" charset="0"/>
                <a:ea typeface="Gill Sans Light" charset="0"/>
                <a:cs typeface="Gill Sans Light" charset="0"/>
              </a:rPr>
              <a:t>12km</a:t>
            </a:r>
          </a:p>
        </p:txBody>
      </p:sp>
      <p:sp>
        <p:nvSpPr>
          <p:cNvPr id="8" name="Arco 7"/>
          <p:cNvSpPr/>
          <p:nvPr/>
        </p:nvSpPr>
        <p:spPr>
          <a:xfrm>
            <a:off x="1132113" y="1626814"/>
            <a:ext cx="361950" cy="204787"/>
          </a:xfrm>
          <a:prstGeom prst="arc">
            <a:avLst>
              <a:gd name="adj1" fmla="val 16200000"/>
              <a:gd name="adj2" fmla="val 2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5142" name="CasellaDiTesto 22"/>
          <p:cNvSpPr txBox="1">
            <a:spLocks noChangeArrowheads="1"/>
          </p:cNvSpPr>
          <p:nvPr/>
        </p:nvSpPr>
        <p:spPr bwMode="auto">
          <a:xfrm>
            <a:off x="1214082" y="1291908"/>
            <a:ext cx="104457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>
                <a:solidFill>
                  <a:schemeClr val="accent1"/>
                </a:solidFill>
                <a:latin typeface="Gill Sans Light" charset="0"/>
                <a:ea typeface="Gill Sans Light" charset="0"/>
                <a:cs typeface="Gill Sans Light" charset="0"/>
              </a:rPr>
              <a:t>2arcmin</a:t>
            </a:r>
          </a:p>
        </p:txBody>
      </p:sp>
      <p:sp>
        <p:nvSpPr>
          <p:cNvPr id="5143" name="CasellaDiTesto 10"/>
          <p:cNvSpPr txBox="1">
            <a:spLocks noChangeArrowheads="1"/>
          </p:cNvSpPr>
          <p:nvPr/>
        </p:nvSpPr>
        <p:spPr bwMode="auto">
          <a:xfrm>
            <a:off x="2805695" y="3601244"/>
            <a:ext cx="288925" cy="3683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smtClean="0">
                <a:latin typeface="Gill Sans Light" charset="0"/>
                <a:ea typeface="Gill Sans Light" charset="0"/>
                <a:cs typeface="Gill Sans Light" charset="0"/>
              </a:rPr>
              <a:t>1</a:t>
            </a:r>
            <a:endParaRPr lang="it-IT" altLang="en-US" sz="18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5144" name="CasellaDiTesto 27"/>
          <p:cNvSpPr txBox="1">
            <a:spLocks noChangeArrowheads="1"/>
          </p:cNvSpPr>
          <p:nvPr/>
        </p:nvSpPr>
        <p:spPr bwMode="auto">
          <a:xfrm>
            <a:off x="2188515" y="2439911"/>
            <a:ext cx="287090" cy="3683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smtClean="0">
                <a:latin typeface="Gill Sans Light" charset="0"/>
                <a:ea typeface="Gill Sans Light" charset="0"/>
                <a:cs typeface="Gill Sans Light" charset="0"/>
              </a:rPr>
              <a:t>2</a:t>
            </a:r>
            <a:endParaRPr lang="it-IT" altLang="en-US" sz="18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5145" name="CasellaDiTesto 29"/>
          <p:cNvSpPr txBox="1">
            <a:spLocks noChangeArrowheads="1"/>
          </p:cNvSpPr>
          <p:nvPr/>
        </p:nvSpPr>
        <p:spPr bwMode="auto">
          <a:xfrm>
            <a:off x="624938" y="2739611"/>
            <a:ext cx="327025" cy="36988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smtClean="0">
                <a:latin typeface="Gill Sans Light" charset="0"/>
                <a:ea typeface="Gill Sans Light" charset="0"/>
                <a:cs typeface="Gill Sans Light" charset="0"/>
              </a:rPr>
              <a:t>3</a:t>
            </a:r>
            <a:endParaRPr lang="it-IT" altLang="en-US" sz="180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5146" name="CasellaDiTesto 30"/>
          <p:cNvSpPr txBox="1">
            <a:spLocks noChangeArrowheads="1"/>
          </p:cNvSpPr>
          <p:nvPr/>
        </p:nvSpPr>
        <p:spPr bwMode="auto">
          <a:xfrm>
            <a:off x="1439864" y="5488338"/>
            <a:ext cx="393700" cy="36988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smtClean="0">
                <a:latin typeface="Gill Sans Light" charset="0"/>
                <a:ea typeface="Gill Sans Light" charset="0"/>
                <a:cs typeface="Gill Sans Light" charset="0"/>
              </a:rPr>
              <a:t>4</a:t>
            </a:r>
            <a:endParaRPr lang="it-IT" altLang="en-US" sz="180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16" name="Immagin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3692" y="3663641"/>
            <a:ext cx="3888762" cy="297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28" name="CasellaDiTesto 31"/>
          <p:cNvSpPr txBox="1">
            <a:spLocks noChangeArrowheads="1"/>
          </p:cNvSpPr>
          <p:nvPr/>
        </p:nvSpPr>
        <p:spPr bwMode="auto">
          <a:xfrm>
            <a:off x="3385002" y="5858226"/>
            <a:ext cx="393700" cy="36988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>
                <a:latin typeface="Gill Sans Light" charset="0"/>
                <a:ea typeface="Gill Sans Light" charset="0"/>
                <a:cs typeface="Gill Sans Light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5164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1"/>
          <p:cNvSpPr>
            <a:spLocks noGrp="1"/>
          </p:cNvSpPr>
          <p:nvPr>
            <p:ph type="title"/>
          </p:nvPr>
        </p:nvSpPr>
        <p:spPr>
          <a:xfrm>
            <a:off x="535627" y="38600"/>
            <a:ext cx="7886700" cy="956762"/>
          </a:xfrm>
        </p:spPr>
        <p:txBody>
          <a:bodyPr/>
          <a:lstStyle/>
          <a:p>
            <a:pPr eaLnBrk="1" hangingPunct="1"/>
            <a:r>
              <a:rPr lang="it-IT" altLang="it-IT" dirty="0">
                <a:latin typeface="Gill Sans Light" charset="0"/>
                <a:ea typeface="Gill Sans Light" charset="0"/>
                <a:cs typeface="Gill Sans Light" charset="0"/>
              </a:rPr>
              <a:t>ARGOS </a:t>
            </a:r>
            <a:r>
              <a:rPr lang="it-IT" altLang="it-IT" dirty="0" err="1">
                <a:latin typeface="Gill Sans Light" charset="0"/>
                <a:ea typeface="Gill Sans Light" charset="0"/>
                <a:cs typeface="Gill Sans Light" charset="0"/>
              </a:rPr>
              <a:t>at</a:t>
            </a:r>
            <a:r>
              <a:rPr lang="it-IT" altLang="it-IT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altLang="it-IT" dirty="0" smtClean="0">
                <a:latin typeface="Gill Sans Light" charset="0"/>
                <a:ea typeface="Gill Sans Light" charset="0"/>
                <a:cs typeface="Gill Sans Light" charset="0"/>
              </a:rPr>
              <a:t>LBT</a:t>
            </a:r>
            <a:endParaRPr lang="en-US" altLang="it-IT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7173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r="27180" b="9799"/>
          <a:stretch>
            <a:fillRect/>
          </a:stretch>
        </p:blipFill>
        <p:spPr>
          <a:xfrm>
            <a:off x="2831152" y="1725612"/>
            <a:ext cx="3402013" cy="4679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ttangolo 9"/>
          <p:cNvSpPr/>
          <p:nvPr/>
        </p:nvSpPr>
        <p:spPr>
          <a:xfrm>
            <a:off x="3478852" y="1836737"/>
            <a:ext cx="1296988" cy="12969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1" name="Rettangolo 10"/>
          <p:cNvSpPr/>
          <p:nvPr/>
        </p:nvSpPr>
        <p:spPr>
          <a:xfrm flipV="1">
            <a:off x="3767777" y="4429124"/>
            <a:ext cx="503238" cy="5048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grpSp>
        <p:nvGrpSpPr>
          <p:cNvPr id="7176" name="Gruppo 12"/>
          <p:cNvGrpSpPr>
            <a:grpSpLocks/>
          </p:cNvGrpSpPr>
          <p:nvPr/>
        </p:nvGrpSpPr>
        <p:grpSpPr bwMode="auto">
          <a:xfrm>
            <a:off x="535627" y="1519759"/>
            <a:ext cx="1887537" cy="2323220"/>
            <a:chOff x="611560" y="1614734"/>
            <a:chExt cx="1886632" cy="2322893"/>
          </a:xfrm>
        </p:grpSpPr>
        <p:pic>
          <p:nvPicPr>
            <p:cNvPr id="7192" name="Immagin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104"/>
            <a:stretch>
              <a:fillRect/>
            </a:stretch>
          </p:blipFill>
          <p:spPr bwMode="auto">
            <a:xfrm>
              <a:off x="611560" y="1614734"/>
              <a:ext cx="1886632" cy="198438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93" name="CasellaDiTesto 11"/>
            <p:cNvSpPr txBox="1">
              <a:spLocks noChangeArrowheads="1"/>
            </p:cNvSpPr>
            <p:nvPr/>
          </p:nvSpPr>
          <p:spPr bwMode="auto">
            <a:xfrm>
              <a:off x="611560" y="3599121"/>
              <a:ext cx="1584176" cy="338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it-IT" altLang="it-IT" sz="1600" dirty="0" err="1">
                  <a:latin typeface="Gill Sans Light" charset="0"/>
                  <a:ea typeface="Gill Sans Light" charset="0"/>
                  <a:cs typeface="Gill Sans Light" charset="0"/>
                </a:rPr>
                <a:t>Launch</a:t>
              </a:r>
              <a:r>
                <a:rPr lang="it-IT" altLang="it-IT" sz="1600" dirty="0">
                  <a:latin typeface="Gill Sans Light" charset="0"/>
                  <a:ea typeface="Gill Sans Light" charset="0"/>
                  <a:cs typeface="Gill Sans Light" charset="0"/>
                </a:rPr>
                <a:t> </a:t>
              </a:r>
              <a:r>
                <a:rPr lang="it-IT" altLang="it-IT" sz="1600" dirty="0" err="1">
                  <a:latin typeface="Gill Sans Light" charset="0"/>
                  <a:ea typeface="Gill Sans Light" charset="0"/>
                  <a:cs typeface="Gill Sans Light" charset="0"/>
                </a:rPr>
                <a:t>mirrors</a:t>
              </a:r>
              <a:endParaRPr lang="en-US" altLang="it-IT" sz="16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</p:grpSp>
      <p:grpSp>
        <p:nvGrpSpPr>
          <p:cNvPr id="7177" name="Gruppo 14"/>
          <p:cNvGrpSpPr>
            <a:grpSpLocks/>
          </p:cNvGrpSpPr>
          <p:nvPr/>
        </p:nvGrpSpPr>
        <p:grpSpPr bwMode="auto">
          <a:xfrm>
            <a:off x="232915" y="4469897"/>
            <a:ext cx="2341403" cy="1976940"/>
            <a:chOff x="173060" y="4007035"/>
            <a:chExt cx="2341348" cy="1977576"/>
          </a:xfrm>
        </p:grpSpPr>
        <p:pic>
          <p:nvPicPr>
            <p:cNvPr id="7190" name="Immagin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7" t="11353"/>
            <a:stretch>
              <a:fillRect/>
            </a:stretch>
          </p:blipFill>
          <p:spPr bwMode="auto">
            <a:xfrm>
              <a:off x="282094" y="4391977"/>
              <a:ext cx="2216098" cy="159263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91" name="CasellaDiTesto 13"/>
            <p:cNvSpPr txBox="1">
              <a:spLocks noChangeArrowheads="1"/>
            </p:cNvSpPr>
            <p:nvPr/>
          </p:nvSpPr>
          <p:spPr bwMode="auto">
            <a:xfrm>
              <a:off x="173060" y="4007035"/>
              <a:ext cx="2341348" cy="338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it-IT" altLang="it-IT" sz="1600" dirty="0">
                  <a:latin typeface="Gill Sans Light" charset="0"/>
                  <a:ea typeface="Gill Sans Light" charset="0"/>
                  <a:cs typeface="Gill Sans Light" charset="0"/>
                </a:rPr>
                <a:t>LGS WFS </a:t>
              </a:r>
              <a:r>
                <a:rPr lang="it-IT" altLang="it-IT" sz="1600" dirty="0" smtClean="0">
                  <a:latin typeface="Gill Sans Light" charset="0"/>
                  <a:ea typeface="Gill Sans Light" charset="0"/>
                  <a:cs typeface="Gill Sans Light" charset="0"/>
                </a:rPr>
                <a:t>(Arcetri</a:t>
              </a:r>
              <a:r>
                <a:rPr lang="it-IT" altLang="it-IT" sz="1600" dirty="0">
                  <a:latin typeface="Gill Sans Light" charset="0"/>
                  <a:ea typeface="Gill Sans Light" charset="0"/>
                  <a:cs typeface="Gill Sans Light" charset="0"/>
                </a:rPr>
                <a:t>)</a:t>
              </a:r>
              <a:endParaRPr lang="en-US" altLang="it-IT" sz="16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</p:grpSp>
      <p:grpSp>
        <p:nvGrpSpPr>
          <p:cNvPr id="7178" name="Gruppo 16"/>
          <p:cNvGrpSpPr>
            <a:grpSpLocks/>
          </p:cNvGrpSpPr>
          <p:nvPr/>
        </p:nvGrpSpPr>
        <p:grpSpPr bwMode="auto">
          <a:xfrm>
            <a:off x="6652265" y="1232305"/>
            <a:ext cx="1866900" cy="2980919"/>
            <a:chOff x="6372200" y="2413099"/>
            <a:chExt cx="2071037" cy="3128938"/>
          </a:xfrm>
        </p:grpSpPr>
        <p:pic>
          <p:nvPicPr>
            <p:cNvPr id="7188" name="Immagin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2780928"/>
              <a:ext cx="2071037" cy="276110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9" name="CasellaDiTesto 15"/>
            <p:cNvSpPr txBox="1">
              <a:spLocks noChangeArrowheads="1"/>
            </p:cNvSpPr>
            <p:nvPr/>
          </p:nvSpPr>
          <p:spPr bwMode="auto">
            <a:xfrm>
              <a:off x="6372200" y="2413099"/>
              <a:ext cx="1916810" cy="355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it-IT" altLang="it-IT" sz="1600">
                  <a:latin typeface="Gill Sans Light" charset="0"/>
                  <a:ea typeface="Gill Sans Light" charset="0"/>
                  <a:cs typeface="Gill Sans Light" charset="0"/>
                </a:rPr>
                <a:t>Laser </a:t>
              </a:r>
              <a:r>
                <a:rPr lang="it-IT" altLang="it-IT" sz="1600" dirty="0" err="1" smtClean="0">
                  <a:latin typeface="Gill Sans Light" charset="0"/>
                  <a:ea typeface="Gill Sans Light" charset="0"/>
                  <a:cs typeface="Gill Sans Light" charset="0"/>
                </a:rPr>
                <a:t>system</a:t>
              </a:r>
              <a:endParaRPr lang="en-US" altLang="it-IT" sz="16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</p:grpSp>
      <p:sp>
        <p:nvSpPr>
          <p:cNvPr id="18" name="Rettangolo 17"/>
          <p:cNvSpPr/>
          <p:nvPr/>
        </p:nvSpPr>
        <p:spPr>
          <a:xfrm>
            <a:off x="4042415" y="3060699"/>
            <a:ext cx="1093787" cy="14414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cxnSp>
        <p:nvCxnSpPr>
          <p:cNvPr id="20" name="Connettore 2 19"/>
          <p:cNvCxnSpPr>
            <a:stCxn id="18" idx="3"/>
            <a:endCxn id="7188" idx="1"/>
          </p:cNvCxnSpPr>
          <p:nvPr/>
        </p:nvCxnSpPr>
        <p:spPr>
          <a:xfrm flipV="1">
            <a:off x="5136202" y="2898774"/>
            <a:ext cx="1516063" cy="8826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>
            <a:stCxn id="11" idx="1"/>
            <a:endCxn id="7190" idx="3"/>
          </p:cNvCxnSpPr>
          <p:nvPr/>
        </p:nvCxnSpPr>
        <p:spPr>
          <a:xfrm flipH="1">
            <a:off x="2558102" y="4681537"/>
            <a:ext cx="1209675" cy="9699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>
            <a:stCxn id="10" idx="1"/>
            <a:endCxn id="7192" idx="3"/>
          </p:cNvCxnSpPr>
          <p:nvPr/>
        </p:nvCxnSpPr>
        <p:spPr>
          <a:xfrm flipH="1">
            <a:off x="2423164" y="2485231"/>
            <a:ext cx="1055688" cy="268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tangolo 31"/>
          <p:cNvSpPr/>
          <p:nvPr/>
        </p:nvSpPr>
        <p:spPr>
          <a:xfrm flipV="1">
            <a:off x="4183702" y="4608512"/>
            <a:ext cx="590550" cy="612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cxnSp>
        <p:nvCxnSpPr>
          <p:cNvPr id="33" name="Connettore 2 32"/>
          <p:cNvCxnSpPr>
            <a:stCxn id="32" idx="3"/>
            <a:endCxn id="7186" idx="2"/>
          </p:cNvCxnSpPr>
          <p:nvPr/>
        </p:nvCxnSpPr>
        <p:spPr>
          <a:xfrm>
            <a:off x="4774252" y="4914899"/>
            <a:ext cx="1992313" cy="698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85" name="Gruppo 38"/>
          <p:cNvGrpSpPr>
            <a:grpSpLocks/>
          </p:cNvGrpSpPr>
          <p:nvPr/>
        </p:nvGrpSpPr>
        <p:grpSpPr bwMode="auto">
          <a:xfrm>
            <a:off x="6641153" y="4346785"/>
            <a:ext cx="2081816" cy="2225463"/>
            <a:chOff x="6582413" y="4210554"/>
            <a:chExt cx="2080965" cy="2225650"/>
          </a:xfrm>
        </p:grpSpPr>
        <p:pic>
          <p:nvPicPr>
            <p:cNvPr id="7186" name="Immagine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21"/>
            <a:stretch>
              <a:fillRect/>
            </a:stretch>
          </p:blipFill>
          <p:spPr bwMode="auto">
            <a:xfrm rot="5400000">
              <a:off x="6725687" y="4498513"/>
              <a:ext cx="1919156" cy="195622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7" name="CasellaDiTesto 37"/>
            <p:cNvSpPr txBox="1">
              <a:spLocks noChangeArrowheads="1"/>
            </p:cNvSpPr>
            <p:nvPr/>
          </p:nvSpPr>
          <p:spPr bwMode="auto">
            <a:xfrm>
              <a:off x="6582413" y="4210554"/>
              <a:ext cx="2066080" cy="3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it-IT" altLang="it-IT" sz="1600" dirty="0">
                  <a:latin typeface="Gill Sans Light" charset="0"/>
                  <a:ea typeface="Gill Sans Light" charset="0"/>
                  <a:cs typeface="Gill Sans Light" charset="0"/>
                </a:rPr>
                <a:t>LGS </a:t>
              </a:r>
              <a:r>
                <a:rPr lang="it-IT" altLang="it-IT" sz="1600" dirty="0" err="1">
                  <a:latin typeface="Gill Sans Light" charset="0"/>
                  <a:ea typeface="Gill Sans Light" charset="0"/>
                  <a:cs typeface="Gill Sans Light" charset="0"/>
                </a:rPr>
                <a:t>dichroic</a:t>
              </a:r>
              <a:r>
                <a:rPr lang="it-IT" altLang="it-IT" sz="1600" dirty="0">
                  <a:latin typeface="Gill Sans Light" charset="0"/>
                  <a:ea typeface="Gill Sans Light" charset="0"/>
                  <a:cs typeface="Gill Sans Light" charset="0"/>
                </a:rPr>
                <a:t> </a:t>
              </a:r>
              <a:r>
                <a:rPr lang="it-IT" altLang="it-IT" sz="1600" dirty="0" smtClean="0">
                  <a:latin typeface="Gill Sans Light" charset="0"/>
                  <a:ea typeface="Gill Sans Light" charset="0"/>
                  <a:cs typeface="Gill Sans Light" charset="0"/>
                </a:rPr>
                <a:t>(Arcetri</a:t>
              </a:r>
              <a:r>
                <a:rPr lang="it-IT" altLang="it-IT" sz="1600" dirty="0">
                  <a:latin typeface="Gill Sans Light" charset="0"/>
                  <a:ea typeface="Gill Sans Light" charset="0"/>
                  <a:cs typeface="Gill Sans Light" charset="0"/>
                </a:rPr>
                <a:t>)</a:t>
              </a:r>
              <a:endParaRPr lang="en-US" altLang="it-IT" sz="16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84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1"/>
          <p:cNvSpPr>
            <a:spLocks noGrp="1"/>
          </p:cNvSpPr>
          <p:nvPr>
            <p:ph type="title"/>
          </p:nvPr>
        </p:nvSpPr>
        <p:spPr>
          <a:xfrm>
            <a:off x="21535" y="38820"/>
            <a:ext cx="2763921" cy="1325563"/>
          </a:xfrm>
        </p:spPr>
        <p:txBody>
          <a:bodyPr/>
          <a:lstStyle/>
          <a:p>
            <a:pPr eaLnBrk="1" hangingPunct="1"/>
            <a:r>
              <a:rPr lang="it-IT" altLang="it-IT" dirty="0">
                <a:latin typeface="Gill Sans Light" charset="0"/>
                <a:ea typeface="Gill Sans Light" charset="0"/>
                <a:cs typeface="Gill Sans Light" charset="0"/>
              </a:rPr>
              <a:t>ARGOS </a:t>
            </a:r>
            <a:r>
              <a:rPr lang="it-IT" altLang="it-IT" dirty="0" err="1">
                <a:latin typeface="Gill Sans Light" charset="0"/>
                <a:ea typeface="Gill Sans Light" charset="0"/>
                <a:cs typeface="Gill Sans Light" charset="0"/>
              </a:rPr>
              <a:t>at</a:t>
            </a:r>
            <a:r>
              <a:rPr lang="it-IT" altLang="it-IT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altLang="it-IT" dirty="0" smtClean="0">
                <a:latin typeface="Gill Sans Light" charset="0"/>
                <a:ea typeface="Gill Sans Light" charset="0"/>
                <a:cs typeface="Gill Sans Light" charset="0"/>
              </a:rPr>
              <a:t>LBT</a:t>
            </a:r>
            <a:endParaRPr lang="en-US" altLang="it-IT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8197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r="27180" b="9799"/>
          <a:stretch>
            <a:fillRect/>
          </a:stretch>
        </p:blipFill>
        <p:spPr>
          <a:xfrm>
            <a:off x="2799743" y="546017"/>
            <a:ext cx="3402013" cy="4679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ttangolo 10"/>
          <p:cNvSpPr/>
          <p:nvPr/>
        </p:nvSpPr>
        <p:spPr>
          <a:xfrm flipH="1">
            <a:off x="4507896" y="3091699"/>
            <a:ext cx="360362" cy="5746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20" name="Rettangolo 19"/>
          <p:cNvSpPr/>
          <p:nvPr/>
        </p:nvSpPr>
        <p:spPr>
          <a:xfrm flipH="1">
            <a:off x="4257027" y="3489559"/>
            <a:ext cx="323850" cy="2873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Gill Sans Light" charset="0"/>
              <a:ea typeface="Gill Sans Light" charset="0"/>
              <a:cs typeface="Gill Sans Light" charset="0"/>
            </a:endParaRPr>
          </a:p>
        </p:txBody>
      </p:sp>
      <p:cxnSp>
        <p:nvCxnSpPr>
          <p:cNvPr id="21" name="Connettore 2 20"/>
          <p:cNvCxnSpPr>
            <a:stCxn id="20" idx="3"/>
          </p:cNvCxnSpPr>
          <p:nvPr/>
        </p:nvCxnSpPr>
        <p:spPr>
          <a:xfrm flipH="1">
            <a:off x="3368820" y="3633228"/>
            <a:ext cx="888207" cy="20980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51" name="CasellaDiTesto 23"/>
          <p:cNvSpPr txBox="1">
            <a:spLocks noChangeArrowheads="1"/>
          </p:cNvSpPr>
          <p:nvPr/>
        </p:nvSpPr>
        <p:spPr bwMode="auto">
          <a:xfrm>
            <a:off x="6882691" y="1946865"/>
            <a:ext cx="21227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it-IT" altLang="it-IT" sz="1400" dirty="0">
                <a:latin typeface="Gill Sans Light" charset="0"/>
                <a:ea typeface="Gill Sans Light" charset="0"/>
                <a:cs typeface="Gill Sans Light" charset="0"/>
              </a:rPr>
              <a:t>LUCI NIR </a:t>
            </a:r>
            <a:r>
              <a:rPr lang="it-IT" altLang="it-IT" sz="1400" dirty="0" err="1">
                <a:latin typeface="Gill Sans Light" charset="0"/>
                <a:ea typeface="Gill Sans Light" charset="0"/>
                <a:cs typeface="Gill Sans Light" charset="0"/>
              </a:rPr>
              <a:t>imager</a:t>
            </a:r>
            <a:r>
              <a:rPr lang="it-IT" altLang="it-IT" sz="1400" dirty="0">
                <a:latin typeface="Gill Sans Light" charset="0"/>
                <a:ea typeface="Gill Sans Light" charset="0"/>
                <a:cs typeface="Gill Sans Light" charset="0"/>
              </a:rPr>
              <a:t> and MOS</a:t>
            </a:r>
            <a:endParaRPr lang="en-US" altLang="it-IT" sz="1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8249" name="CasellaDiTesto 47"/>
          <p:cNvSpPr txBox="1">
            <a:spLocks noChangeArrowheads="1"/>
          </p:cNvSpPr>
          <p:nvPr/>
        </p:nvSpPr>
        <p:spPr bwMode="auto">
          <a:xfrm>
            <a:off x="29554" y="3990126"/>
            <a:ext cx="27630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it-IT" sz="1400" dirty="0">
                <a:latin typeface="Gill Sans Light" charset="0"/>
                <a:ea typeface="Gill Sans Light" charset="0"/>
                <a:cs typeface="Gill Sans Light" charset="0"/>
              </a:rPr>
              <a:t>90% NGS: </a:t>
            </a:r>
            <a:r>
              <a:rPr lang="it-IT" altLang="it-IT" sz="1400" dirty="0" err="1">
                <a:latin typeface="Gill Sans Light" charset="0"/>
                <a:ea typeface="Gill Sans Light" charset="0"/>
                <a:cs typeface="Gill Sans Light" charset="0"/>
              </a:rPr>
              <a:t>Tip</a:t>
            </a:r>
            <a:r>
              <a:rPr lang="it-IT" altLang="it-IT" sz="1400" dirty="0">
                <a:latin typeface="Gill Sans Light" charset="0"/>
                <a:ea typeface="Gill Sans Light" charset="0"/>
                <a:cs typeface="Gill Sans Light" charset="0"/>
              </a:rPr>
              <a:t>-tilt </a:t>
            </a:r>
            <a:r>
              <a:rPr lang="it-IT" altLang="it-IT" sz="1400" dirty="0" err="1">
                <a:latin typeface="Gill Sans Light" charset="0"/>
                <a:ea typeface="Gill Sans Light" charset="0"/>
                <a:cs typeface="Gill Sans Light" charset="0"/>
              </a:rPr>
              <a:t>sensor</a:t>
            </a:r>
            <a:r>
              <a:rPr lang="it-IT" altLang="it-IT" sz="1400" dirty="0">
                <a:latin typeface="Gill Sans Light" charset="0"/>
                <a:ea typeface="Gill Sans Light" charset="0"/>
                <a:cs typeface="Gill Sans Light" charset="0"/>
              </a:rPr>
              <a:t> (</a:t>
            </a:r>
            <a:r>
              <a:rPr lang="it-IT" altLang="it-IT" sz="1400" dirty="0" err="1">
                <a:latin typeface="Gill Sans Light" charset="0"/>
                <a:ea typeface="Gill Sans Light" charset="0"/>
                <a:cs typeface="Gill Sans Light" charset="0"/>
              </a:rPr>
              <a:t>quad-cell</a:t>
            </a:r>
            <a:r>
              <a:rPr lang="it-IT" altLang="it-IT" sz="1400" dirty="0">
                <a:latin typeface="Gill Sans Light" charset="0"/>
                <a:ea typeface="Gill Sans Light" charset="0"/>
                <a:cs typeface="Gill Sans Light" charset="0"/>
              </a:rPr>
              <a:t>)</a:t>
            </a:r>
          </a:p>
          <a:p>
            <a:pPr eaLnBrk="1" hangingPunct="1"/>
            <a:r>
              <a:rPr lang="it-IT" altLang="it-IT" sz="1400" dirty="0">
                <a:latin typeface="Gill Sans Light" charset="0"/>
                <a:ea typeface="Gill Sans Light" charset="0"/>
                <a:cs typeface="Gill Sans Light" charset="0"/>
              </a:rPr>
              <a:t>10% NGS: </a:t>
            </a:r>
            <a:r>
              <a:rPr lang="it-IT" altLang="it-IT" sz="1400" dirty="0" err="1">
                <a:latin typeface="Gill Sans Light" charset="0"/>
                <a:ea typeface="Gill Sans Light" charset="0"/>
                <a:cs typeface="Gill Sans Light" charset="0"/>
              </a:rPr>
              <a:t>Truth</a:t>
            </a:r>
            <a:r>
              <a:rPr lang="it-IT" altLang="it-IT" sz="1400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altLang="it-IT" sz="1400" dirty="0" err="1">
                <a:latin typeface="Gill Sans Light" charset="0"/>
                <a:ea typeface="Gill Sans Light" charset="0"/>
                <a:cs typeface="Gill Sans Light" charset="0"/>
              </a:rPr>
              <a:t>sensor</a:t>
            </a:r>
            <a:r>
              <a:rPr lang="it-IT" altLang="it-IT" sz="1400" dirty="0">
                <a:latin typeface="Gill Sans Light" charset="0"/>
                <a:ea typeface="Gill Sans Light" charset="0"/>
                <a:cs typeface="Gill Sans Light" charset="0"/>
              </a:rPr>
              <a:t> (</a:t>
            </a:r>
            <a:r>
              <a:rPr lang="it-IT" altLang="it-IT" sz="1400" dirty="0" err="1">
                <a:latin typeface="Gill Sans Light" charset="0"/>
                <a:ea typeface="Gill Sans Light" charset="0"/>
                <a:cs typeface="Gill Sans Light" charset="0"/>
              </a:rPr>
              <a:t>Pyramid</a:t>
            </a:r>
            <a:r>
              <a:rPr lang="it-IT" altLang="it-IT" sz="1400" dirty="0">
                <a:latin typeface="Gill Sans Light" charset="0"/>
                <a:ea typeface="Gill Sans Light" charset="0"/>
                <a:cs typeface="Gill Sans Light" charset="0"/>
              </a:rPr>
              <a:t>)</a:t>
            </a:r>
            <a:endParaRPr lang="en-US" altLang="it-IT" sz="1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26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778" y="13858"/>
            <a:ext cx="4846637" cy="1774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12" name="Connettore 2 11"/>
          <p:cNvCxnSpPr>
            <a:stCxn id="11" idx="0"/>
          </p:cNvCxnSpPr>
          <p:nvPr/>
        </p:nvCxnSpPr>
        <p:spPr>
          <a:xfrm flipV="1">
            <a:off x="4688077" y="802031"/>
            <a:ext cx="1513679" cy="22896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magin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r="16138" b="15951"/>
          <a:stretch/>
        </p:blipFill>
        <p:spPr bwMode="auto">
          <a:xfrm>
            <a:off x="160483" y="4542340"/>
            <a:ext cx="3208337" cy="237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Connettore 1 27"/>
          <p:cNvCxnSpPr/>
          <p:nvPr/>
        </p:nvCxnSpPr>
        <p:spPr bwMode="auto">
          <a:xfrm>
            <a:off x="1874983" y="4594308"/>
            <a:ext cx="0" cy="14398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 bwMode="auto">
          <a:xfrm flipH="1">
            <a:off x="1889271" y="5014996"/>
            <a:ext cx="792162" cy="8620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 bwMode="auto">
          <a:xfrm>
            <a:off x="2681433" y="5014996"/>
            <a:ext cx="0" cy="3603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 bwMode="auto">
          <a:xfrm>
            <a:off x="952646" y="4843546"/>
            <a:ext cx="901700" cy="11795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 bwMode="auto">
          <a:xfrm>
            <a:off x="944708" y="4843546"/>
            <a:ext cx="0" cy="16113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896" y="4594308"/>
            <a:ext cx="3298643" cy="22086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" name="CasellaDiTesto 23"/>
          <p:cNvSpPr txBox="1">
            <a:spLocks noChangeArrowheads="1"/>
          </p:cNvSpPr>
          <p:nvPr/>
        </p:nvSpPr>
        <p:spPr bwMode="auto">
          <a:xfrm>
            <a:off x="5683815" y="4218571"/>
            <a:ext cx="21227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it-IT" altLang="it-IT" sz="1400" dirty="0" smtClean="0">
                <a:latin typeface="Gill Sans Light" charset="0"/>
                <a:ea typeface="Gill Sans Light" charset="0"/>
                <a:cs typeface="Gill Sans Light" charset="0"/>
              </a:rPr>
              <a:t>APD </a:t>
            </a:r>
            <a:r>
              <a:rPr lang="it-IT" altLang="it-IT" sz="1400" dirty="0" err="1" smtClean="0">
                <a:latin typeface="Gill Sans Light" charset="0"/>
                <a:ea typeface="Gill Sans Light" charset="0"/>
                <a:cs typeface="Gill Sans Light" charset="0"/>
              </a:rPr>
              <a:t>TipTilt</a:t>
            </a:r>
            <a:r>
              <a:rPr lang="it-IT" altLang="it-IT" sz="14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altLang="it-IT" sz="1400" dirty="0" err="1" smtClean="0">
                <a:latin typeface="Gill Sans Light" charset="0"/>
                <a:ea typeface="Gill Sans Light" charset="0"/>
                <a:cs typeface="Gill Sans Light" charset="0"/>
              </a:rPr>
              <a:t>sensor</a:t>
            </a:r>
            <a:endParaRPr lang="en-US" altLang="it-IT" sz="1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02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216" y="0"/>
            <a:ext cx="4498397" cy="3090203"/>
          </a:xfrm>
          <a:prstGeom prst="rect">
            <a:avLst/>
          </a:prstGeom>
        </p:spPr>
      </p:pic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179512" y="188640"/>
            <a:ext cx="38354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cs typeface="Arial" charset="0"/>
              </a:defRPr>
            </a:lvl9pPr>
          </a:lstStyle>
          <a:p>
            <a:pPr eaLnBrk="1" hangingPunct="1"/>
            <a:r>
              <a:rPr lang="it-IT" sz="2800" dirty="0" smtClean="0">
                <a:latin typeface="Gill Sans Light" charset="0"/>
                <a:ea typeface="Gill Sans Light" charset="0"/>
                <a:cs typeface="Gill Sans Light" charset="0"/>
              </a:rPr>
              <a:t>INAF-Arcetri in ARGOS</a:t>
            </a:r>
            <a:endParaRPr lang="it-IT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pPr eaLnBrk="1" hangingPunct="1">
              <a:buFontTx/>
              <a:buChar char="•"/>
            </a:pP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dirty="0" err="1" smtClean="0">
                <a:latin typeface="Gill Sans Light" charset="0"/>
                <a:ea typeface="Gill Sans Light" charset="0"/>
                <a:cs typeface="Gill Sans Light" charset="0"/>
              </a:rPr>
              <a:t>Dichroic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and </a:t>
            </a: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LGS </a:t>
            </a: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WFS design, </a:t>
            </a:r>
            <a:r>
              <a:rPr lang="it-IT" dirty="0" err="1">
                <a:latin typeface="Gill Sans Light" charset="0"/>
                <a:ea typeface="Gill Sans Light" charset="0"/>
                <a:cs typeface="Gill Sans Light" charset="0"/>
              </a:rPr>
              <a:t>integration</a:t>
            </a: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 and test</a:t>
            </a:r>
          </a:p>
          <a:p>
            <a:pPr eaLnBrk="1" hangingPunct="1">
              <a:buFontTx/>
              <a:buChar char="•"/>
            </a:pPr>
            <a:r>
              <a:rPr lang="it-IT" dirty="0" smtClean="0">
                <a:latin typeface="Gill Sans Light" charset="0"/>
                <a:ea typeface="Gill Sans Light" charset="0"/>
                <a:cs typeface="Gill Sans Light" charset="0"/>
              </a:rPr>
              <a:t> 10 </a:t>
            </a:r>
            <a:r>
              <a:rPr lang="it-IT" dirty="0">
                <a:latin typeface="Gill Sans Light" charset="0"/>
                <a:ea typeface="Gill Sans Light" charset="0"/>
                <a:cs typeface="Gill Sans Light" charset="0"/>
              </a:rPr>
              <a:t>FTE in 3 </a:t>
            </a:r>
            <a:r>
              <a:rPr lang="it-IT" dirty="0" err="1">
                <a:latin typeface="Gill Sans Light" charset="0"/>
                <a:ea typeface="Gill Sans Light" charset="0"/>
                <a:cs typeface="Gill Sans Light" charset="0"/>
              </a:rPr>
              <a:t>years</a:t>
            </a:r>
            <a:endParaRPr lang="it-IT" dirty="0">
              <a:latin typeface="Gill Sans Light" charset="0"/>
              <a:ea typeface="Gill Sans Light" charset="0"/>
              <a:cs typeface="Gill Sans Light" charset="0"/>
            </a:endParaRPr>
          </a:p>
          <a:p>
            <a:pPr eaLnBrk="1" hangingPunct="1">
              <a:buFontTx/>
              <a:buChar char="•"/>
            </a:pP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 1.2MEuro </a:t>
            </a:r>
            <a:r>
              <a:rPr lang="en-US" dirty="0">
                <a:latin typeface="Gill Sans Light" charset="0"/>
                <a:ea typeface="Gill Sans Light" charset="0"/>
                <a:cs typeface="Gill Sans Light" charset="0"/>
              </a:rPr>
              <a:t>(HW+FTE)</a:t>
            </a:r>
            <a:endParaRPr lang="it-IT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43528" y="2785890"/>
            <a:ext cx="3220960" cy="2430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1" name="Group 12"/>
          <p:cNvGrpSpPr/>
          <p:nvPr/>
        </p:nvGrpSpPr>
        <p:grpSpPr>
          <a:xfrm>
            <a:off x="264246" y="2020841"/>
            <a:ext cx="3841093" cy="2977554"/>
            <a:chOff x="3986605" y="3429001"/>
            <a:chExt cx="4257803" cy="3024335"/>
          </a:xfrm>
        </p:grpSpPr>
        <p:pic>
          <p:nvPicPr>
            <p:cNvPr id="22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9" t="5122" r="26733" b="8645"/>
            <a:stretch/>
          </p:blipFill>
          <p:spPr>
            <a:xfrm>
              <a:off x="3986605" y="3429001"/>
              <a:ext cx="4157565" cy="288032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23" name="Straight Arrow Connector 16"/>
            <p:cNvCxnSpPr/>
            <p:nvPr/>
          </p:nvCxnSpPr>
          <p:spPr>
            <a:xfrm>
              <a:off x="4139952" y="5229200"/>
              <a:ext cx="4104456" cy="122413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17"/>
            <p:cNvSpPr txBox="1"/>
            <p:nvPr/>
          </p:nvSpPr>
          <p:spPr>
            <a:xfrm>
              <a:off x="5652121" y="5805265"/>
              <a:ext cx="720080" cy="31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>
                  <a:latin typeface="Gill Sans Light" charset="0"/>
                  <a:ea typeface="Gill Sans Light" charset="0"/>
                  <a:cs typeface="Gill Sans Light" charset="0"/>
                </a:rPr>
                <a:t>1.7m</a:t>
              </a:r>
              <a:endParaRPr lang="it-IT" sz="14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</p:grpSp>
      <p:cxnSp>
        <p:nvCxnSpPr>
          <p:cNvPr id="25" name="Straight Arrow Connector 3"/>
          <p:cNvCxnSpPr/>
          <p:nvPr/>
        </p:nvCxnSpPr>
        <p:spPr>
          <a:xfrm flipH="1">
            <a:off x="3779912" y="1284111"/>
            <a:ext cx="1440160" cy="193382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18"/>
          <p:cNvCxnSpPr/>
          <p:nvPr/>
        </p:nvCxnSpPr>
        <p:spPr>
          <a:xfrm flipH="1">
            <a:off x="7164289" y="2375065"/>
            <a:ext cx="1100937" cy="98688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323528" y="4941168"/>
            <a:ext cx="4496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3 laser beams combined on a single detector</a:t>
            </a:r>
          </a:p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15x15 </a:t>
            </a:r>
            <a:r>
              <a:rPr lang="en-US" dirty="0" err="1" smtClean="0">
                <a:latin typeface="Gill Sans Light" charset="0"/>
                <a:ea typeface="Gill Sans Light" charset="0"/>
                <a:cs typeface="Gill Sans Light" charset="0"/>
              </a:rPr>
              <a:t>subaps</a:t>
            </a:r>
            <a:r>
              <a:rPr lang="en-US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@ 1kHz, pupil and jitter actively compensated, acquisition cameras 1’ </a:t>
            </a:r>
            <a:r>
              <a:rPr lang="en-US" dirty="0" err="1" smtClean="0">
                <a:latin typeface="Gill Sans Light" charset="0"/>
                <a:ea typeface="Gill Sans Light" charset="0"/>
                <a:cs typeface="Gill Sans Light" charset="0"/>
              </a:rPr>
              <a:t>FoV</a:t>
            </a: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, </a:t>
            </a:r>
            <a:r>
              <a:rPr lang="en-US" dirty="0" err="1" smtClean="0">
                <a:latin typeface="Gill Sans Light" charset="0"/>
                <a:ea typeface="Gill Sans Light" charset="0"/>
                <a:cs typeface="Gill Sans Light" charset="0"/>
              </a:rPr>
              <a:t>Pockels</a:t>
            </a: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 cells to gate @ 12km</a:t>
            </a: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743528" y="5208376"/>
            <a:ext cx="3221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Dichroic unit deployed to split laser beams from red &amp; NIR</a:t>
            </a: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14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2" r="1920" b="31429"/>
          <a:stretch/>
        </p:blipFill>
        <p:spPr>
          <a:xfrm rot="154471">
            <a:off x="77263" y="20335"/>
            <a:ext cx="8968447" cy="3734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7" descr="12326375885_33048ec6f1_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16" y="3889809"/>
            <a:ext cx="3844648" cy="2883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8"/>
          <a:stretch/>
        </p:blipFill>
        <p:spPr>
          <a:xfrm>
            <a:off x="88776" y="2885704"/>
            <a:ext cx="2754630" cy="3385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t="1329" r="390" b="7965"/>
          <a:stretch/>
        </p:blipFill>
        <p:spPr>
          <a:xfrm>
            <a:off x="3191930" y="3427793"/>
            <a:ext cx="4333469" cy="3197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3" r="16037"/>
          <a:stretch/>
        </p:blipFill>
        <p:spPr>
          <a:xfrm>
            <a:off x="357657" y="1729511"/>
            <a:ext cx="6706683" cy="4127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foo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63887" y="0"/>
            <a:ext cx="4180114" cy="41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1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1651</TotalTime>
  <Words>1033</Words>
  <Application>Microsoft Macintosh PowerPoint</Application>
  <PresentationFormat>Presentazione su schermo (4:3)</PresentationFormat>
  <Paragraphs>197</Paragraphs>
  <Slides>23</Slides>
  <Notes>6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Comic Sans MS</vt:lpstr>
      <vt:lpstr>Gill Sans Light</vt:lpstr>
      <vt:lpstr>Symbol</vt:lpstr>
      <vt:lpstr>Tema di Office</vt:lpstr>
      <vt:lpstr>Presentazione di PowerPoint</vt:lpstr>
      <vt:lpstr>Presentazione di PowerPoint</vt:lpstr>
      <vt:lpstr>ARGOS simulated performance</vt:lpstr>
      <vt:lpstr>LUCI, the NIR Camera at LBT</vt:lpstr>
      <vt:lpstr>ARGOS in a nutshell</vt:lpstr>
      <vt:lpstr>ARGOS at LBT</vt:lpstr>
      <vt:lpstr>ARGOS at LBT</vt:lpstr>
      <vt:lpstr>Presentazione di PowerPoint</vt:lpstr>
      <vt:lpstr>Presentazione di PowerPoint</vt:lpstr>
      <vt:lpstr>ARGOS Timeline</vt:lpstr>
      <vt:lpstr>NGC6384 nearby galaxy at ~20Mpc (extending over several arcmin) May 2015    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Utente di Microsoft Office</cp:lastModifiedBy>
  <cp:revision>60</cp:revision>
  <dcterms:created xsi:type="dcterms:W3CDTF">2016-04-11T12:23:39Z</dcterms:created>
  <dcterms:modified xsi:type="dcterms:W3CDTF">2016-04-16T18:22:50Z</dcterms:modified>
</cp:coreProperties>
</file>