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4" r:id="rId4"/>
    <p:sldId id="305" r:id="rId5"/>
    <p:sldId id="258" r:id="rId6"/>
    <p:sldId id="276" r:id="rId7"/>
    <p:sldId id="301" r:id="rId8"/>
    <p:sldId id="270" r:id="rId9"/>
    <p:sldId id="273" r:id="rId10"/>
    <p:sldId id="260" r:id="rId11"/>
    <p:sldId id="280" r:id="rId12"/>
    <p:sldId id="298" r:id="rId13"/>
    <p:sldId id="264" r:id="rId14"/>
    <p:sldId id="308" r:id="rId15"/>
    <p:sldId id="277" r:id="rId16"/>
    <p:sldId id="274" r:id="rId17"/>
    <p:sldId id="281" r:id="rId18"/>
    <p:sldId id="282" r:id="rId19"/>
    <p:sldId id="283" r:id="rId20"/>
    <p:sldId id="296" r:id="rId21"/>
    <p:sldId id="287" r:id="rId22"/>
    <p:sldId id="297" r:id="rId23"/>
    <p:sldId id="293" r:id="rId24"/>
    <p:sldId id="295" r:id="rId25"/>
    <p:sldId id="292" r:id="rId26"/>
    <p:sldId id="299" r:id="rId27"/>
    <p:sldId id="300" r:id="rId28"/>
    <p:sldId id="262" r:id="rId29"/>
    <p:sldId id="289" r:id="rId30"/>
    <p:sldId id="288" r:id="rId31"/>
    <p:sldId id="30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 varScale="1">
        <p:scale>
          <a:sx n="49" d="100"/>
          <a:sy n="49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8F30-C79B-4DE4-8731-7161C687B240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3DCD-9143-4668-A3ED-10F9A842D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48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7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Espandere un pò le cose fatte...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3DCD-9143-4668-A3ED-10F9A842DBD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3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5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88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8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5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1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6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5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61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18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FF25-56B8-4D06-8288-BE3DA0A69D0C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E3CE-5E82-4EAD-95A7-DC91A28794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67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51063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</a:t>
            </a:r>
            <a:r>
              <a:rPr lang="en-US" dirty="0"/>
              <a:t>the optical calibration of the M4-Deformable mirror for the </a:t>
            </a:r>
            <a:r>
              <a:rPr lang="en-US" dirty="0" smtClean="0"/>
              <a:t>E-ELT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4293096"/>
            <a:ext cx="3833624" cy="1008112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Briguglio, R., Pariani, G., Xompero, M., Riccardi, A.</a:t>
            </a:r>
            <a:endParaRPr lang="it-IT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6237312"/>
            <a:ext cx="404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ADONI meeting, Firenze 12-14 April 2016</a:t>
            </a:r>
            <a:endParaRPr lang="it-IT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1592"/>
            <a:ext cx="2115133" cy="171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s://www.eso.org/public/archives/stickers/medium/sticker_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8815"/>
            <a:ext cx="3048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On-going activity 1</a:t>
            </a:r>
            <a:br>
              <a:rPr lang="it-IT" dirty="0" smtClean="0"/>
            </a:br>
            <a:r>
              <a:rPr lang="it-IT" dirty="0" smtClean="0"/>
              <a:t>Test Tower Revision</a:t>
            </a:r>
            <a:endParaRPr lang="it-IT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4124672"/>
            <a:ext cx="68103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dirty="0" smtClean="0"/>
              <a:t>lim	                               =</a:t>
            </a:r>
          </a:p>
          <a:p>
            <a:pPr marL="0" indent="0">
              <a:buNone/>
            </a:pPr>
            <a:r>
              <a:rPr lang="it-IT" dirty="0"/>
              <a:t>$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</a:t>
            </a:r>
            <a:r>
              <a:rPr lang="it-IT" b="1" dirty="0" smtClean="0">
                <a:latin typeface="Times New Roman"/>
                <a:cs typeface="Times New Roman"/>
              </a:rPr>
              <a:t>∞</a:t>
            </a:r>
            <a:r>
              <a:rPr lang="it-IT" b="1" baseline="30000" dirty="0" smtClean="0">
                <a:latin typeface="Times New Roman"/>
                <a:cs typeface="Times New Roman"/>
              </a:rPr>
              <a:t>+</a:t>
            </a:r>
            <a:endParaRPr lang="it-IT" b="1" baseline="30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6267"/>
          <a:stretch/>
        </p:blipFill>
        <p:spPr>
          <a:xfrm>
            <a:off x="2448232" y="1590821"/>
            <a:ext cx="2699832" cy="3482809"/>
          </a:xfrm>
          <a:prstGeom prst="rect">
            <a:avLst/>
          </a:prstGeom>
        </p:spPr>
      </p:pic>
      <p:pic>
        <p:nvPicPr>
          <p:cNvPr id="6" name="Picture 2" descr="http://cdn.lightgalleries.net/4bd5ec11d961e/images/Greule_070312_0323_DRV_PS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6" b="7291"/>
          <a:stretch/>
        </p:blipFill>
        <p:spPr bwMode="auto">
          <a:xfrm>
            <a:off x="6660232" y="2122052"/>
            <a:ext cx="1632224" cy="28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9C49-A148-4BC2-9957-FA879866A0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7346" t="2103" r="17998" b="22205"/>
          <a:stretch/>
        </p:blipFill>
        <p:spPr>
          <a:xfrm>
            <a:off x="6318953" y="1340768"/>
            <a:ext cx="2638769" cy="2316966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7345827" y="1052736"/>
            <a:ext cx="82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TOP VIEW</a:t>
            </a:r>
            <a:endParaRPr lang="en-US" sz="1200" b="1" dirty="0"/>
          </a:p>
        </p:txBody>
      </p:sp>
      <p:grpSp>
        <p:nvGrpSpPr>
          <p:cNvPr id="46" name="Gruppo 45"/>
          <p:cNvGrpSpPr/>
          <p:nvPr/>
        </p:nvGrpSpPr>
        <p:grpSpPr>
          <a:xfrm>
            <a:off x="17885" y="1041129"/>
            <a:ext cx="6448164" cy="5556453"/>
            <a:chOff x="551562" y="1049869"/>
            <a:chExt cx="5460598" cy="5053373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/>
            <a:srcRect l="34634" t="2310" r="32463" b="22608"/>
            <a:stretch/>
          </p:blipFill>
          <p:spPr>
            <a:xfrm>
              <a:off x="3228220" y="1341239"/>
              <a:ext cx="2783940" cy="4762003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562" y="1952347"/>
              <a:ext cx="2292246" cy="1719242"/>
            </a:xfrm>
            <a:prstGeom prst="rect">
              <a:avLst/>
            </a:prstGeom>
          </p:spPr>
        </p:pic>
        <p:cxnSp>
          <p:nvCxnSpPr>
            <p:cNvPr id="13" name="Connettore 1 12"/>
            <p:cNvCxnSpPr/>
            <p:nvPr/>
          </p:nvCxnSpPr>
          <p:spPr>
            <a:xfrm>
              <a:off x="2843808" y="1952347"/>
              <a:ext cx="1117181" cy="108641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V="1">
              <a:off x="2843808" y="3284984"/>
              <a:ext cx="901157" cy="3866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o 42"/>
            <p:cNvGrpSpPr/>
            <p:nvPr/>
          </p:nvGrpSpPr>
          <p:grpSpPr>
            <a:xfrm>
              <a:off x="1521183" y="1049869"/>
              <a:ext cx="3827988" cy="4772834"/>
              <a:chOff x="1521183" y="1049869"/>
              <a:chExt cx="3827988" cy="4772834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4922645" y="1051975"/>
                <a:ext cx="426526" cy="33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M4</a:t>
                </a:r>
                <a:endParaRPr lang="en-US" b="1" dirty="0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2357005" y="2481340"/>
                <a:ext cx="396335" cy="290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FM</a:t>
                </a:r>
                <a:endParaRPr lang="en-US" sz="1400" dirty="0"/>
              </a:p>
            </p:txBody>
          </p:sp>
          <p:cxnSp>
            <p:nvCxnSpPr>
              <p:cNvPr id="25" name="Connettore 2 24"/>
              <p:cNvCxnSpPr/>
              <p:nvPr/>
            </p:nvCxnSpPr>
            <p:spPr>
              <a:xfrm>
                <a:off x="4837739" y="3174565"/>
                <a:ext cx="0" cy="264813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sellaDiTesto 25"/>
              <p:cNvSpPr txBox="1"/>
              <p:nvPr/>
            </p:nvSpPr>
            <p:spPr>
              <a:xfrm rot="16200000">
                <a:off x="4513579" y="4373976"/>
                <a:ext cx="446216" cy="246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 smtClean="0"/>
                  <a:t>3350</a:t>
                </a:r>
                <a:endParaRPr lang="en-US" sz="1050" dirty="0"/>
              </a:p>
            </p:txBody>
          </p:sp>
          <p:cxnSp>
            <p:nvCxnSpPr>
              <p:cNvPr id="27" name="Connettore 2 26"/>
              <p:cNvCxnSpPr/>
              <p:nvPr/>
            </p:nvCxnSpPr>
            <p:spPr>
              <a:xfrm flipH="1" flipV="1">
                <a:off x="1521183" y="1826076"/>
                <a:ext cx="980276" cy="290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asellaDiTesto 27"/>
              <p:cNvSpPr txBox="1"/>
              <p:nvPr/>
            </p:nvSpPr>
            <p:spPr>
              <a:xfrm>
                <a:off x="1834955" y="1615052"/>
                <a:ext cx="369127" cy="239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 smtClean="0"/>
                  <a:t>390</a:t>
                </a:r>
                <a:endParaRPr lang="en-US" sz="1050" dirty="0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3285231" y="1049869"/>
                <a:ext cx="8547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SIDE VIEW</a:t>
                </a:r>
                <a:endParaRPr lang="en-US" sz="1200" b="1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580112" y="3645024"/>
            <a:ext cx="3563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Concept:</a:t>
            </a:r>
          </a:p>
          <a:p>
            <a:r>
              <a:rPr lang="it-IT" sz="2400" i="1" dirty="0" smtClean="0"/>
              <a:t>Newtonian telescope</a:t>
            </a:r>
          </a:p>
          <a:p>
            <a:r>
              <a:rPr lang="it-IT" sz="2400" b="1" dirty="0" smtClean="0"/>
              <a:t>F/3.3</a:t>
            </a:r>
            <a:r>
              <a:rPr lang="it-IT" sz="2400" dirty="0" smtClean="0"/>
              <a:t> beam</a:t>
            </a:r>
          </a:p>
          <a:p>
            <a:r>
              <a:rPr lang="it-IT" sz="2400" b="1" dirty="0" smtClean="0"/>
              <a:t>45°</a:t>
            </a:r>
            <a:r>
              <a:rPr lang="it-IT" sz="2400" dirty="0" smtClean="0"/>
              <a:t> folding mirror</a:t>
            </a:r>
          </a:p>
          <a:p>
            <a:r>
              <a:rPr lang="it-IT" sz="2400" b="1" dirty="0" smtClean="0"/>
              <a:t>1.5 m</a:t>
            </a:r>
            <a:r>
              <a:rPr lang="it-IT" sz="2400" dirty="0" smtClean="0"/>
              <a:t> parabolic collimator</a:t>
            </a:r>
          </a:p>
          <a:p>
            <a:r>
              <a:rPr lang="it-IT" sz="2400" dirty="0" smtClean="0"/>
              <a:t>Flat M4 to close the cavity</a:t>
            </a:r>
          </a:p>
          <a:p>
            <a:endParaRPr lang="it-IT" sz="24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Test tower concept</a:t>
            </a:r>
            <a:endParaRPr lang="it-I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707904" y="1412776"/>
            <a:ext cx="21175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18"/>
          <p:cNvSpPr txBox="1"/>
          <p:nvPr/>
        </p:nvSpPr>
        <p:spPr>
          <a:xfrm>
            <a:off x="18672" y="3861048"/>
            <a:ext cx="260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Interferometer, F/3 beam</a:t>
            </a:r>
            <a:endParaRPr lang="en-US" b="1" dirty="0"/>
          </a:p>
        </p:txBody>
      </p:sp>
      <p:sp>
        <p:nvSpPr>
          <p:cNvPr id="24" name="CasellaDiTesto 18"/>
          <p:cNvSpPr txBox="1"/>
          <p:nvPr/>
        </p:nvSpPr>
        <p:spPr>
          <a:xfrm>
            <a:off x="2320427" y="6212118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Parabola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3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Test tower concept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7254572" y="2583241"/>
            <a:ext cx="1889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Rotating-sliding assembl</a:t>
            </a:r>
            <a:r>
              <a:rPr lang="it-IT" b="1" dirty="0">
                <a:solidFill>
                  <a:srgbClr val="FF0000"/>
                </a:solidFill>
              </a:rPr>
              <a:t>y </a:t>
            </a:r>
            <a:endParaRPr lang="it-IT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15208" y="1196752"/>
            <a:ext cx="5221088" cy="5400600"/>
            <a:chOff x="2160240" y="1341328"/>
            <a:chExt cx="4680520" cy="5040000"/>
          </a:xfrm>
        </p:grpSpPr>
        <p:pic>
          <p:nvPicPr>
            <p:cNvPr id="4" name="Picture 7" descr="D:\Astro\ARCETRI\AO4ELT\AO4ELT4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0" r="36622"/>
            <a:stretch/>
          </p:blipFill>
          <p:spPr bwMode="auto">
            <a:xfrm>
              <a:off x="2160240" y="1341328"/>
              <a:ext cx="4382658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351569" y="1701368"/>
              <a:ext cx="2057143" cy="19442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Arc 9"/>
            <p:cNvSpPr/>
            <p:nvPr/>
          </p:nvSpPr>
          <p:spPr>
            <a:xfrm>
              <a:off x="3756290" y="2031502"/>
              <a:ext cx="3084470" cy="3270265"/>
            </a:xfrm>
            <a:prstGeom prst="arc">
              <a:avLst>
                <a:gd name="adj1" fmla="val 16200000"/>
                <a:gd name="adj2" fmla="val 3209803"/>
              </a:avLst>
            </a:prstGeom>
            <a:ln w="571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351569" y="2853496"/>
              <a:ext cx="1028571" cy="144016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367894" y="3172886"/>
              <a:ext cx="5389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solidFill>
                    <a:srgbClr val="FFFF00"/>
                  </a:solidFill>
                </a:rPr>
                <a:t>M4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6896" y="2277432"/>
              <a:ext cx="1082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Parabola </a:t>
              </a:r>
              <a:endParaRPr lang="it-IT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63773" y="4293656"/>
              <a:ext cx="15676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</a:rPr>
                <a:t>Ref Flat mirror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07400" y="119675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Interferometer frame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Test </a:t>
            </a:r>
            <a:r>
              <a:rPr lang="it-IT" sz="3600" dirty="0"/>
              <a:t>Tower Revision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495325"/>
            <a:ext cx="69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Validation of Fizeau interf.  proposed during Phase1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 smtClean="0"/>
              <a:t>Dynamic Fizeau: </a:t>
            </a:r>
            <a:r>
              <a:rPr lang="it-IT" dirty="0">
                <a:solidFill>
                  <a:srgbClr val="FF0000"/>
                </a:solidFill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iscarded</a:t>
            </a:r>
            <a:endParaRPr lang="it-IT" dirty="0" smtClean="0"/>
          </a:p>
          <a:p>
            <a:pPr lvl="3"/>
            <a:r>
              <a:rPr lang="it-IT" dirty="0" smtClean="0"/>
              <a:t>Critical internal calibration procedure </a:t>
            </a:r>
          </a:p>
          <a:p>
            <a:pPr lvl="3"/>
            <a:r>
              <a:rPr lang="it-IT" dirty="0" smtClean="0"/>
              <a:t>Calibration residuals too large for M4 REQ</a:t>
            </a:r>
          </a:p>
          <a:p>
            <a:pPr lvl="1"/>
            <a:r>
              <a:rPr lang="it-IT" dirty="0" smtClean="0"/>
              <a:t>New solution: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dynamic Twyman Green</a:t>
            </a:r>
          </a:p>
          <a:p>
            <a:r>
              <a:rPr lang="it-IT" dirty="0" smtClean="0"/>
              <a:t>Optical design updated</a:t>
            </a:r>
          </a:p>
          <a:p>
            <a:pPr lvl="1"/>
            <a:r>
              <a:rPr lang="it-IT" sz="2400" dirty="0" smtClean="0"/>
              <a:t>Beam expander to implement TG interf.</a:t>
            </a:r>
          </a:p>
        </p:txBody>
      </p:sp>
      <p:pic>
        <p:nvPicPr>
          <p:cNvPr id="2050" name="Picture 2" descr="MahrSurf-FI-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735">
            <a:off x="7134408" y="1469641"/>
            <a:ext cx="1368152" cy="10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D's extremely compact PhaseCam 6000 dynamic Twyman-Green interferometer enables vibration-insensitive measurement of large concave telescope mirrors, complex lens systems, and afocal components such as flat mirrors and collima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42" y="4149080"/>
            <a:ext cx="1798886" cy="11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021288"/>
            <a:ext cx="397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Validation tests held @OABo &amp; OAB</a:t>
            </a:r>
          </a:p>
          <a:p>
            <a:r>
              <a:rPr lang="it-IT" dirty="0" smtClean="0"/>
              <a:t>Thanks to E.Diolaiti, F.Cortecchia, M.Riva</a:t>
            </a:r>
            <a:endParaRPr lang="it-IT" dirty="0"/>
          </a:p>
        </p:txBody>
      </p:sp>
      <p:pic>
        <p:nvPicPr>
          <p:cNvPr id="7" name="Picture 4" descr="http://www.isola-ecologica.com/assets/images/Foto-Prodotti/Sinterplast/cassonetto-multimateriale-Ecomix-Sinterpl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14" y="2494008"/>
            <a:ext cx="1837935" cy="12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smtClean="0"/>
              <a:t>Fizeau?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5184575" cy="511256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Dynamic Fizeau interferometer </a:t>
            </a:r>
            <a:r>
              <a:rPr lang="it-IT" b="1" dirty="0" smtClean="0">
                <a:solidFill>
                  <a:srgbClr val="FF0000"/>
                </a:solidFill>
              </a:rPr>
              <a:t>discarded</a:t>
            </a:r>
            <a:r>
              <a:rPr lang="it-IT" dirty="0" smtClean="0"/>
              <a:t>:</a:t>
            </a:r>
          </a:p>
          <a:p>
            <a:r>
              <a:rPr lang="it-IT" dirty="0" smtClean="0"/>
              <a:t>Reasons for exclusion: </a:t>
            </a:r>
            <a:r>
              <a:rPr lang="it-IT" b="1" dirty="0" smtClean="0">
                <a:solidFill>
                  <a:schemeClr val="tx1"/>
                </a:solidFill>
              </a:rPr>
              <a:t>calibration</a:t>
            </a:r>
          </a:p>
          <a:p>
            <a:pPr marL="658368" lvl="1" indent="-457200">
              <a:buFont typeface="+mj-lt"/>
              <a:buAutoNum type="arabicPeriod"/>
            </a:pPr>
            <a:r>
              <a:rPr lang="it-IT" sz="2200" dirty="0" smtClean="0"/>
              <a:t>Tip/tilt and focus entangled with   calibration signal</a:t>
            </a:r>
          </a:p>
          <a:p>
            <a:pPr marL="658368" lvl="1" indent="-457200">
              <a:buFont typeface="+mj-lt"/>
              <a:buAutoNum type="arabicPeriod"/>
            </a:pPr>
            <a:endParaRPr lang="it-IT" sz="2200" dirty="0" smtClean="0"/>
          </a:p>
          <a:p>
            <a:pPr marL="658368" lvl="1" indent="-457200">
              <a:buFont typeface="+mj-lt"/>
              <a:buAutoNum type="arabicPeriod"/>
            </a:pPr>
            <a:r>
              <a:rPr lang="it-IT" sz="2200" dirty="0" smtClean="0"/>
              <a:t>Coupling of calibration signal with current aberrations</a:t>
            </a:r>
          </a:p>
          <a:p>
            <a:pPr marL="658368" lvl="1" indent="-457200">
              <a:buFont typeface="+mj-lt"/>
              <a:buAutoNum type="arabicPeriod"/>
            </a:pPr>
            <a:endParaRPr lang="it-IT" sz="2200" dirty="0" smtClean="0"/>
          </a:p>
          <a:p>
            <a:pPr marL="658368" lvl="1" indent="-457200">
              <a:buFont typeface="+mj-lt"/>
              <a:buAutoNum type="arabicPeriod"/>
            </a:pPr>
            <a:r>
              <a:rPr lang="it-IT" sz="2200" dirty="0" smtClean="0"/>
              <a:t>Time overhead and risks due to calibration </a:t>
            </a:r>
          </a:p>
          <a:p>
            <a:pPr marL="201168" lvl="1" indent="0">
              <a:buNone/>
            </a:pPr>
            <a:r>
              <a:rPr lang="it-IT" sz="2200" dirty="0" smtClean="0"/>
              <a:t>       (e.g. </a:t>
            </a:r>
            <a:r>
              <a:rPr lang="it-IT" sz="2200" b="1" dirty="0" smtClean="0">
                <a:solidFill>
                  <a:srgbClr val="FF0000"/>
                </a:solidFill>
              </a:rPr>
              <a:t>Mask management</a:t>
            </a:r>
            <a:r>
              <a:rPr lang="it-IT" sz="2200" dirty="0" smtClean="0"/>
              <a:t>)</a:t>
            </a:r>
            <a:endParaRPr lang="it-IT" sz="2200" dirty="0"/>
          </a:p>
          <a:p>
            <a:endParaRPr lang="it-IT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14-Oct.-2015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E-ELT M4 Unit – PM#2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24302"/>
            <a:ext cx="2133600" cy="365125"/>
          </a:xfrm>
        </p:spPr>
        <p:txBody>
          <a:bodyPr/>
          <a:lstStyle/>
          <a:p>
            <a:fld id="{96369C49-A148-4BC2-9957-FA879866A04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D:\Astro\ARCETRI\ESO\M4\MAIT\OTT-Review\DataZygo\20151106\diff-ti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067499" y="620688"/>
            <a:ext cx="390069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35546" r="29459" b="39769"/>
          <a:stretch/>
        </p:blipFill>
        <p:spPr bwMode="auto">
          <a:xfrm>
            <a:off x="5150789" y="2440052"/>
            <a:ext cx="2000899" cy="161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25917"/>
            <a:ext cx="1152128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Astro\ARCETRI\ESO\M4\MAIT\OTT-Review\DataZygo\dyn-modulazion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/>
          <a:stretch/>
        </p:blipFill>
        <p:spPr bwMode="auto">
          <a:xfrm>
            <a:off x="2627784" y="5361282"/>
            <a:ext cx="2286186" cy="132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 flipH="1">
            <a:off x="5173261" y="1916832"/>
            <a:ext cx="371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Comparison between PSI and DYN mode: tip-tilt and focus are shown up. </a:t>
            </a:r>
            <a:r>
              <a:rPr lang="it-IT" sz="1400" b="1" i="1" dirty="0" smtClean="0">
                <a:solidFill>
                  <a:srgbClr val="FF0000"/>
                </a:solidFill>
              </a:rPr>
              <a:t>Critical for flattening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292080" y="3933056"/>
            <a:ext cx="3719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Re-trace error (signature) measured through HO cavity: entangled with local WF. </a:t>
            </a:r>
            <a:r>
              <a:rPr lang="it-IT" sz="1400" b="1" i="1" dirty="0" smtClean="0">
                <a:solidFill>
                  <a:srgbClr val="FF0000"/>
                </a:solidFill>
              </a:rPr>
              <a:t>Critical for IF and flattening.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244408" y="3573016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4860032" y="5013176"/>
            <a:ext cx="3719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Detector mask affected by reconstruction issues, because of very large fringes density. </a:t>
            </a:r>
            <a:r>
              <a:rPr lang="it-IT" sz="1400" b="1" i="1" dirty="0" smtClean="0">
                <a:solidFill>
                  <a:srgbClr val="FF0000"/>
                </a:solidFill>
              </a:rPr>
              <a:t>Critical for mask management/schedule</a:t>
            </a:r>
            <a:r>
              <a:rPr lang="it-IT" sz="1400" i="1" dirty="0" smtClean="0">
                <a:solidFill>
                  <a:srgbClr val="FF0000"/>
                </a:solidFill>
              </a:rPr>
              <a:t>.</a:t>
            </a:r>
            <a:endParaRPr lang="it-IT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7528"/>
            <a:ext cx="8568952" cy="781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Our background in DM optical calibration:</a:t>
            </a:r>
          </a:p>
          <a:p>
            <a:pPr marL="457200" lvl="1" indent="0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3857" y="-27384"/>
            <a:ext cx="63878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/>
              <a:t>On-going </a:t>
            </a:r>
            <a:r>
              <a:rPr lang="it-IT" sz="4000" dirty="0"/>
              <a:t>activity </a:t>
            </a:r>
            <a:r>
              <a:rPr lang="it-IT" sz="4000" dirty="0" smtClean="0"/>
              <a:t>2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>Test procedures definition</a:t>
            </a:r>
            <a:endParaRPr lang="it-IT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2500" y="2852936"/>
            <a:ext cx="8783996" cy="3538173"/>
            <a:chOff x="-22537" y="2840689"/>
            <a:chExt cx="9342681" cy="4116703"/>
          </a:xfrm>
        </p:grpSpPr>
        <p:pic>
          <p:nvPicPr>
            <p:cNvPr id="1026" name="Picture 2" descr="D:\Astro\ARCETRI\LBT\Report\TS5-Flat650mod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537" y="3554713"/>
              <a:ext cx="2255047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Astro\ARCETRI\ESO\VLT\OpticalTest\Log\flat-20130513_16151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9"/>
            <a:stretch/>
          </p:blipFill>
          <p:spPr bwMode="auto">
            <a:xfrm>
              <a:off x="2159224" y="3554713"/>
              <a:ext cx="2365925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Astro\ARCETRI\AO4ELT\AO4ELT4\20150515_18slv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" t="3766" r="3184" b="5270"/>
            <a:stretch/>
          </p:blipFill>
          <p:spPr bwMode="auto">
            <a:xfrm>
              <a:off x="6767737" y="3554433"/>
              <a:ext cx="2552407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Astro\ARCETRI\LATT\Report\pic\flat20140520.bm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" t="2189" r="2258" b="4404"/>
            <a:stretch/>
          </p:blipFill>
          <p:spPr bwMode="auto">
            <a:xfrm>
              <a:off x="4463480" y="3554713"/>
              <a:ext cx="2326048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4607" y="2840689"/>
              <a:ext cx="1000338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LBT </a:t>
              </a:r>
              <a:r>
                <a:rPr lang="it-IT" b="1" dirty="0">
                  <a:solidFill>
                    <a:srgbClr val="FF0000"/>
                  </a:solidFill>
                </a:rPr>
                <a:t>(2x</a:t>
              </a:r>
              <a:r>
                <a:rPr lang="it-IT" b="1" dirty="0" smtClean="0">
                  <a:solidFill>
                    <a:srgbClr val="FF0000"/>
                  </a:solidFill>
                </a:rPr>
                <a:t>),</a:t>
              </a:r>
            </a:p>
            <a:p>
              <a:r>
                <a:rPr lang="it-IT" b="1" dirty="0" smtClean="0">
                  <a:solidFill>
                    <a:srgbClr val="FF0000"/>
                  </a:solidFill>
                </a:rPr>
                <a:t> Mag</a:t>
              </a:r>
              <a:endParaRPr lang="it-IT" sz="16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1496" y="3167846"/>
              <a:ext cx="1042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VLT-DSM</a:t>
              </a:r>
              <a:endParaRPr lang="it-IT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81151" y="3167846"/>
              <a:ext cx="634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LATT</a:t>
              </a:r>
              <a:endParaRPr lang="it-IT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87463" y="3153742"/>
              <a:ext cx="77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M4DP</a:t>
              </a:r>
              <a:endParaRPr lang="it-IT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330" y="5899919"/>
              <a:ext cx="1509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1m diam, 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672acts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@LBT, @Arcetri</a:t>
              </a:r>
              <a:endParaRPr lang="it-IT" sz="1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90618" y="5887725"/>
              <a:ext cx="118814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1.2m diam, 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1170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acts</a:t>
              </a:r>
              <a:endParaRPr lang="it-IT" sz="1600" b="1" dirty="0" smtClean="0">
                <a:solidFill>
                  <a:srgbClr val="FF0000"/>
                </a:solidFill>
              </a:endParaRP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@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Garching</a:t>
              </a:r>
              <a:endParaRPr lang="it-IT" sz="16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94874" y="5880174"/>
              <a:ext cx="12202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40cm diam, 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19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acts</a:t>
              </a:r>
              <a:endParaRPr lang="it-IT" sz="1600" b="1" dirty="0" smtClean="0">
                <a:solidFill>
                  <a:srgbClr val="FF0000"/>
                </a:solidFill>
              </a:endParaRP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@Arcetri</a:t>
              </a:r>
              <a:endParaRPr lang="it-IT" sz="16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95074" y="5880174"/>
              <a:ext cx="199740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2x 30cm x70cm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2x 111 </a:t>
              </a:r>
              <a:r>
                <a:rPr lang="it-IT" sz="1600" b="1" dirty="0" err="1" smtClean="0">
                  <a:solidFill>
                    <a:srgbClr val="FF0000"/>
                  </a:solidFill>
                </a:rPr>
                <a:t>acts</a:t>
              </a:r>
              <a:endParaRPr lang="it-IT" sz="1600" b="1" dirty="0" smtClean="0">
                <a:solidFill>
                  <a:srgbClr val="FF0000"/>
                </a:solidFill>
              </a:endParaRP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@Merate</a:t>
              </a:r>
            </a:p>
            <a:p>
              <a:r>
                <a:rPr lang="it-IT" sz="1600" i="1" dirty="0" err="1" smtClean="0">
                  <a:solidFill>
                    <a:srgbClr val="FF0000"/>
                  </a:solidFill>
                </a:rPr>
                <a:t>Also</a:t>
              </a:r>
              <a:r>
                <a:rPr lang="it-IT" sz="1600" i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i="1" dirty="0" err="1" smtClean="0">
                  <a:solidFill>
                    <a:srgbClr val="FF0000"/>
                  </a:solidFill>
                </a:rPr>
                <a:t>tested</a:t>
              </a:r>
              <a:r>
                <a:rPr lang="it-IT" sz="1600" i="1" dirty="0" smtClean="0">
                  <a:solidFill>
                    <a:srgbClr val="FF0000"/>
                  </a:solidFill>
                </a:rPr>
                <a:t> by Merate</a:t>
              </a:r>
              <a:endParaRPr lang="it-IT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4195" y="3503910"/>
              <a:ext cx="847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</a:rPr>
                <a:t>2009-2011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47249" y="350391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</a:rPr>
                <a:t>2013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4168" y="350391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</a:rPr>
                <a:t>2014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3753" y="350391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</a:rPr>
                <a:t>2015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37827"/>
            <a:ext cx="2320286" cy="1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6216" y="1988840"/>
            <a:ext cx="273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Also: </a:t>
            </a:r>
          </a:p>
          <a:p>
            <a:r>
              <a:rPr lang="it-IT" dirty="0" smtClean="0"/>
              <a:t>TecnoINAF2010 was devoted to DM calibration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6381328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SPIE 2010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483768" y="6393522"/>
            <a:ext cx="1594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AO4ELT3- SPIE2014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8561" y="630932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ICSO2015</a:t>
            </a:r>
          </a:p>
          <a:p>
            <a:r>
              <a:rPr lang="it-IT" sz="1400" dirty="0" smtClean="0"/>
              <a:t>SPIE2016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8264" y="6525344"/>
            <a:ext cx="826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AO4ELT4</a:t>
            </a:r>
          </a:p>
        </p:txBody>
      </p:sp>
    </p:spTree>
    <p:extLst>
      <p:ext uri="{BB962C8B-B14F-4D97-AF65-F5344CB8AC3E}">
        <p14:creationId xmlns:p14="http://schemas.microsoft.com/office/powerpoint/2010/main" val="15139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45840"/>
            <a:ext cx="88924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M4 is different</a:t>
            </a:r>
            <a:r>
              <a:rPr lang="it-IT" b="1" i="1" dirty="0" smtClean="0"/>
              <a:t>:   è petaloso!!!</a:t>
            </a:r>
            <a:endParaRPr lang="it-IT" b="1" i="1" dirty="0" smtClean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Segmented system </a:t>
            </a:r>
            <a:r>
              <a:rPr lang="it-IT" dirty="0" smtClean="0"/>
              <a:t>(2x tested with M4DP)</a:t>
            </a:r>
          </a:p>
          <a:p>
            <a:pPr lvl="3"/>
            <a:r>
              <a:rPr lang="it-IT" dirty="0" smtClean="0"/>
              <a:t>Management of block-diagonal command matrix</a:t>
            </a:r>
          </a:p>
          <a:p>
            <a:pPr lvl="3"/>
            <a:r>
              <a:rPr lang="it-IT" dirty="0"/>
              <a:t>Management </a:t>
            </a:r>
            <a:r>
              <a:rPr lang="it-IT" dirty="0" smtClean="0"/>
              <a:t>of mask islands</a:t>
            </a:r>
          </a:p>
          <a:p>
            <a:pPr lvl="3"/>
            <a:r>
              <a:rPr lang="it-IT" dirty="0" smtClean="0"/>
              <a:t>Measurement/correction of global shape with local commands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Images composition </a:t>
            </a:r>
            <a:r>
              <a:rPr lang="it-IT" dirty="0" smtClean="0"/>
              <a:t>(interf beam &lt;&lt; M4)</a:t>
            </a:r>
          </a:p>
          <a:p>
            <a:pPr lvl="3"/>
            <a:r>
              <a:rPr lang="it-IT" dirty="0" smtClean="0"/>
              <a:t>Measur./Correction of continuous modes on partial frame</a:t>
            </a:r>
          </a:p>
          <a:p>
            <a:pPr lvl="3"/>
            <a:r>
              <a:rPr lang="it-IT" dirty="0" smtClean="0"/>
              <a:t>Management of CPA vs segment aberrations</a:t>
            </a:r>
          </a:p>
          <a:p>
            <a:pPr lvl="1"/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Very tight specifications</a:t>
            </a:r>
          </a:p>
          <a:p>
            <a:pPr lvl="3"/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20 nm WFE, including phasing+polishing</a:t>
            </a:r>
          </a:p>
          <a:p>
            <a:pPr lvl="1"/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Test tower: 6 m</a:t>
            </a:r>
          </a:p>
          <a:p>
            <a:pPr lvl="3"/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Convection, vibration, thermoelastic bending</a:t>
            </a:r>
          </a:p>
          <a:p>
            <a:pPr lvl="3"/>
            <a:endParaRPr lang="it-IT" dirty="0" smtClean="0"/>
          </a:p>
        </p:txBody>
      </p:sp>
      <p:pic>
        <p:nvPicPr>
          <p:cNvPr id="6" name="Picture 2" descr="D:\Astro\ARCETRI\ESO\M4\MAIT\PPT\M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5312" r="25605" b="5515"/>
          <a:stretch/>
        </p:blipFill>
        <p:spPr bwMode="auto">
          <a:xfrm>
            <a:off x="7092281" y="692696"/>
            <a:ext cx="2031790" cy="19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Astro\ARCETRI\ESO\M4\MAIT\PPT\M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5312" r="25605" b="5515"/>
          <a:stretch/>
        </p:blipFill>
        <p:spPr bwMode="auto">
          <a:xfrm>
            <a:off x="7092281" y="4158208"/>
            <a:ext cx="2031790" cy="19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056377">
            <a:off x="7837402" y="4087403"/>
            <a:ext cx="1081719" cy="1006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924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M4 is different:</a:t>
            </a:r>
          </a:p>
          <a:p>
            <a:pPr lvl="1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Segmented system (2x tested with M4DP)</a:t>
            </a:r>
          </a:p>
          <a:p>
            <a:pPr lvl="3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Management of block-diagonal command matrix</a:t>
            </a:r>
          </a:p>
          <a:p>
            <a:pPr lvl="3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Management of mask islands</a:t>
            </a:r>
          </a:p>
          <a:p>
            <a:pPr lvl="3"/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Measurement/correction of global shape with local commands</a:t>
            </a:r>
          </a:p>
          <a:p>
            <a:pPr lvl="1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Images composition (interf beam &lt;&lt; M4)</a:t>
            </a:r>
          </a:p>
          <a:p>
            <a:pPr lvl="3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Measur./Correction of continuous modes on partial frame</a:t>
            </a:r>
          </a:p>
          <a:p>
            <a:pPr lvl="3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Management of CPA vs segment aberrations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Very tight specifications</a:t>
            </a:r>
          </a:p>
          <a:p>
            <a:pPr lvl="3"/>
            <a:r>
              <a:rPr lang="it-IT" dirty="0" smtClean="0"/>
              <a:t> 20 nm WFE, including phasing+polishing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Test tower: 6 m</a:t>
            </a:r>
          </a:p>
          <a:p>
            <a:pPr lvl="3"/>
            <a:r>
              <a:rPr lang="it-IT" dirty="0" smtClean="0"/>
              <a:t>Convection, vibration, thermoelastic bending</a:t>
            </a:r>
          </a:p>
        </p:txBody>
      </p:sp>
    </p:spTree>
    <p:extLst>
      <p:ext uri="{BB962C8B-B14F-4D97-AF65-F5344CB8AC3E}">
        <p14:creationId xmlns:p14="http://schemas.microsoft.com/office/powerpoint/2010/main" val="3439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4872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The optical calibration of M4DP was a </a:t>
            </a:r>
            <a:r>
              <a:rPr lang="it-IT" sz="2800" b="1" dirty="0" smtClean="0"/>
              <a:t>lesson learned:</a:t>
            </a:r>
          </a:p>
          <a:p>
            <a:pPr lvl="1"/>
            <a:endParaRPr lang="it-IT" sz="1600" dirty="0" smtClean="0"/>
          </a:p>
          <a:p>
            <a:pPr lvl="1"/>
            <a:r>
              <a:rPr lang="it-IT" sz="2400" b="1" dirty="0" smtClean="0"/>
              <a:t>Management of segments:</a:t>
            </a:r>
          </a:p>
          <a:p>
            <a:pPr lvl="3"/>
            <a:r>
              <a:rPr lang="it-IT" sz="1600" dirty="0" smtClean="0"/>
              <a:t>Commands</a:t>
            </a:r>
          </a:p>
          <a:p>
            <a:pPr lvl="3"/>
            <a:r>
              <a:rPr lang="it-IT" sz="1600" dirty="0" smtClean="0"/>
              <a:t>Masks</a:t>
            </a:r>
          </a:p>
          <a:p>
            <a:pPr lvl="3"/>
            <a:r>
              <a:rPr lang="it-IT" sz="1600" dirty="0" smtClean="0"/>
              <a:t>InfFunct</a:t>
            </a:r>
          </a:p>
          <a:p>
            <a:pPr lvl="1"/>
            <a:r>
              <a:rPr lang="it-IT" sz="2400" b="1" dirty="0" smtClean="0"/>
              <a:t>Measurement/unwrapping of diff piston </a:t>
            </a:r>
          </a:p>
          <a:p>
            <a:pPr lvl="1"/>
            <a:r>
              <a:rPr lang="it-IT" sz="2400" b="1" dirty="0" smtClean="0"/>
              <a:t>Measurement of piston InfFunct</a:t>
            </a:r>
          </a:p>
          <a:p>
            <a:pPr lvl="3"/>
            <a:r>
              <a:rPr lang="it-IT" sz="1800" dirty="0" smtClean="0"/>
              <a:t>LO Modes </a:t>
            </a:r>
            <a:r>
              <a:rPr lang="it-IT" sz="1800" dirty="0" smtClean="0"/>
              <a:t>command amplitude must be &lt;&lt; </a:t>
            </a:r>
            <a:r>
              <a:rPr lang="el-GR" sz="1800" dirty="0" smtClean="0">
                <a:latin typeface="Times New Roman"/>
                <a:cs typeface="Times New Roman"/>
              </a:rPr>
              <a:t>λ</a:t>
            </a:r>
            <a:r>
              <a:rPr lang="it-IT" sz="1800" dirty="0" smtClean="0">
                <a:latin typeface="Times New Roman"/>
                <a:cs typeface="Times New Roman"/>
              </a:rPr>
              <a:t>/4</a:t>
            </a:r>
          </a:p>
          <a:p>
            <a:pPr lvl="3"/>
            <a:r>
              <a:rPr lang="it-IT" sz="1800" dirty="0" smtClean="0">
                <a:solidFill>
                  <a:srgbClr val="FF0000"/>
                </a:solidFill>
                <a:cs typeface="Times New Roman"/>
              </a:rPr>
              <a:t>We need a new command basis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QiGon\AO4ELT4\DP\pic\ben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96330"/>
            <a:ext cx="4926424" cy="22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4077072"/>
            <a:ext cx="307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Optical setup @ Merate</a:t>
            </a:r>
          </a:p>
          <a:p>
            <a:r>
              <a:rPr lang="it-IT" sz="2000" b="1" dirty="0"/>
              <a:t> </a:t>
            </a:r>
            <a:r>
              <a:rPr lang="it-IT" sz="2000" b="1" dirty="0" smtClean="0"/>
              <a:t>                                        </a:t>
            </a:r>
            <a:endParaRPr lang="it-IT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309" y="1265272"/>
            <a:ext cx="50526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endParaRPr lang="it-IT" sz="1600" b="1" dirty="0" smtClean="0">
              <a:solidFill>
                <a:srgbClr val="00B050"/>
              </a:solidFill>
              <a:sym typeface="Wingdings"/>
            </a:endParaRPr>
          </a:p>
          <a:p>
            <a:endParaRPr lang="it-IT" sz="1400" b="1" dirty="0" smtClean="0">
              <a:solidFill>
                <a:srgbClr val="00B050"/>
              </a:solidFill>
              <a:sym typeface="Wingdings"/>
            </a:endParaRPr>
          </a:p>
          <a:p>
            <a:endParaRPr lang="it-IT" sz="2400" b="1" dirty="0">
              <a:solidFill>
                <a:srgbClr val="00B050"/>
              </a:solidFill>
              <a:sym typeface="Wingdings"/>
            </a:endParaRPr>
          </a:p>
          <a:p>
            <a:r>
              <a:rPr lang="it-IT" sz="2800" b="1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it-IT" sz="2800" b="1" dirty="0">
              <a:solidFill>
                <a:srgbClr val="00B050"/>
              </a:solidFill>
              <a:sym typeface="Wingdings"/>
            </a:endParaRPr>
          </a:p>
          <a:p>
            <a:r>
              <a:rPr lang="it-IT" sz="2800" b="1" dirty="0">
                <a:solidFill>
                  <a:srgbClr val="00B050"/>
                </a:solidFill>
                <a:sym typeface="Wingdings"/>
              </a:rPr>
              <a:t></a:t>
            </a:r>
            <a:endParaRPr lang="it-IT" sz="2800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52772">
            <a:off x="6591679" y="1939138"/>
            <a:ext cx="2475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OAA+OAB: </a:t>
            </a:r>
          </a:p>
          <a:p>
            <a:pPr algn="ctr"/>
            <a:r>
              <a:rPr lang="it-IT" sz="2000" b="1" dirty="0" smtClean="0"/>
              <a:t>February-March 2015</a:t>
            </a:r>
            <a:endParaRPr lang="it-IT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60040" y="4365104"/>
            <a:ext cx="4211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Results</a:t>
            </a:r>
          </a:p>
          <a:p>
            <a:r>
              <a:rPr lang="it-IT" dirty="0" smtClean="0"/>
              <a:t>-Flattening</a:t>
            </a:r>
            <a:r>
              <a:rPr lang="it-IT" dirty="0"/>
              <a:t>: </a:t>
            </a:r>
            <a:r>
              <a:rPr lang="it-IT" b="1" dirty="0"/>
              <a:t>12 nm</a:t>
            </a:r>
            <a:r>
              <a:rPr lang="it-IT" dirty="0"/>
              <a:t> RMS </a:t>
            </a:r>
            <a:r>
              <a:rPr lang="it-IT" dirty="0" smtClean="0"/>
              <a:t>WFE</a:t>
            </a:r>
          </a:p>
          <a:p>
            <a:r>
              <a:rPr lang="it-IT" dirty="0"/>
              <a:t>-Diff piston accuracy: 5 nm WF</a:t>
            </a:r>
          </a:p>
          <a:p>
            <a:r>
              <a:rPr lang="it-IT" dirty="0" smtClean="0"/>
              <a:t>-Test </a:t>
            </a:r>
            <a:r>
              <a:rPr lang="it-IT" dirty="0"/>
              <a:t>on convection noise</a:t>
            </a:r>
          </a:p>
          <a:p>
            <a:r>
              <a:rPr lang="it-IT" dirty="0" smtClean="0"/>
              <a:t>-Noise </a:t>
            </a:r>
            <a:r>
              <a:rPr lang="it-IT" dirty="0"/>
              <a:t>vs diff </a:t>
            </a:r>
            <a:r>
              <a:rPr lang="it-IT" dirty="0" smtClean="0"/>
              <a:t>piston</a:t>
            </a:r>
          </a:p>
          <a:p>
            <a:r>
              <a:rPr lang="it-IT" b="1" dirty="0"/>
              <a:t>-Optimal control of differential </a:t>
            </a:r>
            <a:r>
              <a:rPr lang="it-IT" b="1" dirty="0" smtClean="0"/>
              <a:t>tilt:</a:t>
            </a:r>
          </a:p>
          <a:p>
            <a:r>
              <a:rPr lang="it-IT" i="1" dirty="0" smtClean="0"/>
              <a:t>InfFunct absolutely referenced in tilt with the not-active shell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03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3857" y="-99392"/>
            <a:ext cx="63878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Results on the M4DP</a:t>
            </a:r>
            <a:endParaRPr lang="it-IT" sz="3600" dirty="0"/>
          </a:p>
        </p:txBody>
      </p:sp>
      <p:pic>
        <p:nvPicPr>
          <p:cNvPr id="4099" name="Picture 3" descr="D:\QiGon\AO4ELT4\DP\pic\flat-st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20" y="1052736"/>
            <a:ext cx="63104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628800"/>
            <a:ext cx="2762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1: Initial shape</a:t>
            </a:r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2: 2x10 modes flattening</a:t>
            </a:r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3: high orders flattening, no phasing</a:t>
            </a:r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4: whole system flattened and co-phased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287172" y="608400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WFE: 12 nm RMS</a:t>
            </a:r>
            <a:endParaRPr lang="it-IT" b="1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80112" y="1484784"/>
            <a:ext cx="144016" cy="2036842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5387912" y="254108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70 cm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-99392"/>
            <a:ext cx="4186808" cy="1143000"/>
          </a:xfrm>
        </p:spPr>
        <p:txBody>
          <a:bodyPr/>
          <a:lstStyle/>
          <a:p>
            <a:pPr algn="l"/>
            <a:r>
              <a:rPr lang="it-IT" dirty="0" smtClean="0"/>
              <a:t>E-ELT &amp; M4</a:t>
            </a:r>
            <a:endParaRPr lang="it-IT" dirty="0"/>
          </a:p>
        </p:txBody>
      </p:sp>
      <p:pic>
        <p:nvPicPr>
          <p:cNvPr id="4" name="Picture 10" descr="elt1.jpg"/>
          <p:cNvPicPr>
            <a:picLocks noChangeAspect="1"/>
          </p:cNvPicPr>
          <p:nvPr/>
        </p:nvPicPr>
        <p:blipFill>
          <a:blip r:embed="rId2"/>
          <a:srcRect t="3439" b="6880"/>
          <a:stretch>
            <a:fillRect/>
          </a:stretch>
        </p:blipFill>
        <p:spPr bwMode="auto">
          <a:xfrm>
            <a:off x="4752528" y="332656"/>
            <a:ext cx="2267744" cy="17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bank.osa.org/getImage.xqy?img=dTcqLmxhcmdlLG9lLTE5LTE4LTE3MDk5LWcwMD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5"/>
          <a:stretch/>
        </p:blipFill>
        <p:spPr bwMode="auto">
          <a:xfrm rot="5400000">
            <a:off x="4483968" y="2089450"/>
            <a:ext cx="4605063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wKwk04G9u72fo4oVO6M-IcykzBctWCjvN4ASBq3AoSxZRo_V6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4642"/>
            <a:ext cx="1998295" cy="19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1.gstatic.com/images?q=tbn:ANd9GcRYJJd8M2-Oz589WaOWp-aw7IEdKBvb_H4PpcLoiWegIOTgTH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6840760" y="4797152"/>
            <a:ext cx="720080" cy="576064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524" y="980728"/>
            <a:ext cx="4775540" cy="5400600"/>
          </a:xfrm>
        </p:spPr>
        <p:txBody>
          <a:bodyPr>
            <a:normAutofit fontScale="85000" lnSpcReduction="20000"/>
          </a:bodyPr>
          <a:lstStyle/>
          <a:p>
            <a:r>
              <a:rPr lang="it-IT" sz="3500" dirty="0" smtClean="0"/>
              <a:t>M4: the E-ELT’s </a:t>
            </a:r>
            <a:r>
              <a:rPr lang="it-IT" sz="3500" dirty="0" smtClean="0"/>
              <a:t>DM</a:t>
            </a:r>
          </a:p>
          <a:p>
            <a:pPr marL="457200" lvl="1" indent="0">
              <a:buNone/>
            </a:pPr>
            <a:r>
              <a:rPr lang="it-IT" sz="2400" dirty="0"/>
              <a:t>Shape: </a:t>
            </a:r>
            <a:r>
              <a:rPr lang="it-IT" sz="2400" dirty="0" smtClean="0"/>
              <a:t>flat</a:t>
            </a:r>
          </a:p>
          <a:p>
            <a:pPr marL="457200" lvl="1" indent="0">
              <a:buNone/>
            </a:pPr>
            <a:r>
              <a:rPr lang="it-IT" sz="2400" dirty="0" smtClean="0"/>
              <a:t>A few</a:t>
            </a:r>
            <a:r>
              <a:rPr lang="it-IT" sz="2400" dirty="0" smtClean="0"/>
              <a:t> numbers:</a:t>
            </a:r>
          </a:p>
          <a:p>
            <a:pPr lvl="1"/>
            <a:r>
              <a:rPr lang="it-IT" sz="2400" dirty="0" smtClean="0"/>
              <a:t>OD</a:t>
            </a:r>
            <a:r>
              <a:rPr lang="it-IT" sz="2400" dirty="0" smtClean="0"/>
              <a:t>: </a:t>
            </a:r>
            <a:r>
              <a:rPr lang="it-IT" sz="2400" dirty="0" smtClean="0"/>
              <a:t>234cm</a:t>
            </a:r>
            <a:r>
              <a:rPr lang="it-IT" sz="2400" dirty="0" smtClean="0"/>
              <a:t>, ID: </a:t>
            </a:r>
            <a:r>
              <a:rPr lang="it-IT" sz="2400" dirty="0" smtClean="0"/>
              <a:t>54cm</a:t>
            </a:r>
            <a:endParaRPr lang="it-IT" sz="2400" dirty="0" smtClean="0"/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# segments: 6</a:t>
            </a:r>
            <a:endParaRPr lang="it-IT" sz="2400" dirty="0" smtClean="0"/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# actuators 5316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on a triangular pattern (3.15cm pitch, 52.5 cm projected on M1)</a:t>
            </a:r>
          </a:p>
          <a:p>
            <a:pPr lvl="1"/>
            <a:r>
              <a:rPr lang="it-IT" sz="2400" dirty="0" smtClean="0"/>
              <a:t>Settling time&lt; 1ms</a:t>
            </a:r>
          </a:p>
          <a:p>
            <a:pPr lvl="1"/>
            <a:r>
              <a:rPr lang="it-IT" sz="2400" dirty="0" smtClean="0"/>
              <a:t>Fitt. Error, median seeing: </a:t>
            </a:r>
          </a:p>
          <a:p>
            <a:pPr marL="457200" lvl="1" indent="0">
              <a:buNone/>
            </a:pPr>
            <a:r>
              <a:rPr lang="it-IT" sz="2400" dirty="0" smtClean="0"/>
              <a:t>	145 nm WF</a:t>
            </a:r>
          </a:p>
          <a:p>
            <a:pPr lvl="1"/>
            <a:r>
              <a:rPr lang="it-IT" sz="2400" dirty="0" smtClean="0"/>
              <a:t>Flattening spec: </a:t>
            </a:r>
            <a:endParaRPr lang="it-IT" sz="2400" dirty="0"/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400" dirty="0" smtClean="0">
                <a:solidFill>
                  <a:srgbClr val="FF0000"/>
                </a:solidFill>
              </a:rPr>
              <a:t>20 </a:t>
            </a:r>
            <a:r>
              <a:rPr lang="it-IT" sz="2400" dirty="0">
                <a:solidFill>
                  <a:srgbClr val="FF0000"/>
                </a:solidFill>
              </a:rPr>
              <a:t>nm WF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/>
              <a:t>Pupil position midway M4/M5:</a:t>
            </a:r>
          </a:p>
          <a:p>
            <a:pPr marL="914400" lvl="2" indent="0">
              <a:buNone/>
            </a:pP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Optical area moves on M4, depending on field</a:t>
            </a:r>
            <a:endParaRPr lang="it-IT" sz="2400" dirty="0" smtClean="0"/>
          </a:p>
          <a:p>
            <a:pPr lvl="1"/>
            <a:r>
              <a:rPr lang="it-IT" sz="2400" dirty="0" smtClean="0"/>
              <a:t>M5: Tip-Tilt only</a:t>
            </a:r>
          </a:p>
          <a:p>
            <a:pPr lvl="1"/>
            <a:endParaRPr lang="it-IT" sz="2000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7" name="Picture 2" descr="D:\Astro\ARCETRI\ESO\M4\MAIT\PPT\M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5312" r="25605" b="5515"/>
          <a:stretch/>
        </p:blipFill>
        <p:spPr bwMode="auto">
          <a:xfrm>
            <a:off x="4861048" y="2723703"/>
            <a:ext cx="1679353" cy="16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92688" y="3861048"/>
            <a:ext cx="660399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it-IT" dirty="0" smtClean="0"/>
              <a:t>Still many open points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3317"/>
            <a:ext cx="6408712" cy="452596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How to measure effectively the </a:t>
            </a:r>
            <a:r>
              <a:rPr lang="it-IT" sz="2400" b="1" dirty="0">
                <a:solidFill>
                  <a:srgbClr val="FF0000"/>
                </a:solidFill>
              </a:rPr>
              <a:t>piston </a:t>
            </a:r>
            <a:r>
              <a:rPr lang="it-IT" sz="2400" b="1" dirty="0" smtClean="0">
                <a:solidFill>
                  <a:srgbClr val="FF0000"/>
                </a:solidFill>
              </a:rPr>
              <a:t>IntMat, </a:t>
            </a:r>
            <a:r>
              <a:rPr lang="it-IT" sz="2400" dirty="0" smtClean="0"/>
              <a:t>despite the interf. </a:t>
            </a:r>
            <a:r>
              <a:rPr lang="it-IT" sz="2400" dirty="0"/>
              <a:t>p</a:t>
            </a:r>
            <a:r>
              <a:rPr lang="it-IT" sz="2400" dirty="0" smtClean="0"/>
              <a:t>hase ambiguity?</a:t>
            </a:r>
            <a:endParaRPr lang="it-IT" sz="2400" dirty="0"/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How </a:t>
            </a:r>
            <a:r>
              <a:rPr lang="it-IT" sz="2400" dirty="0"/>
              <a:t>to </a:t>
            </a:r>
            <a:r>
              <a:rPr lang="it-IT" sz="2400" dirty="0" smtClean="0"/>
              <a:t>compute </a:t>
            </a:r>
            <a:r>
              <a:rPr lang="it-IT" sz="2400" b="1" dirty="0" smtClean="0">
                <a:solidFill>
                  <a:srgbClr val="FF0000"/>
                </a:solidFill>
              </a:rPr>
              <a:t>global commands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from</a:t>
            </a:r>
            <a:r>
              <a:rPr lang="it-IT" sz="2400" b="1" dirty="0" smtClean="0">
                <a:solidFill>
                  <a:srgbClr val="FF0000"/>
                </a:solidFill>
              </a:rPr>
              <a:t> single local measurements</a:t>
            </a:r>
            <a:r>
              <a:rPr lang="it-IT" sz="2400" dirty="0" smtClean="0"/>
              <a:t>?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What is the best management strategy for the interferometer </a:t>
            </a:r>
            <a:r>
              <a:rPr lang="it-IT" sz="2400" b="1" dirty="0" smtClean="0">
                <a:solidFill>
                  <a:srgbClr val="FF0000"/>
                </a:solidFill>
              </a:rPr>
              <a:t>island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masks</a:t>
            </a:r>
            <a:r>
              <a:rPr lang="it-IT" sz="2400" dirty="0" smtClean="0"/>
              <a:t>?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How to cope with bench </a:t>
            </a:r>
            <a:r>
              <a:rPr lang="it-IT" sz="2400" b="1" dirty="0" smtClean="0">
                <a:solidFill>
                  <a:srgbClr val="FF0000"/>
                </a:solidFill>
              </a:rPr>
              <a:t>noise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pic>
        <p:nvPicPr>
          <p:cNvPr id="1027" name="Picture 3" descr="D:\Astro\ARCETRI\ESO\DP\Optical Test\Pic\20150305_085700_noise-pi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41168"/>
            <a:ext cx="4133830" cy="168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48064" y="2599530"/>
            <a:ext cx="1214350" cy="1151948"/>
            <a:chOff x="9684568" y="2350450"/>
            <a:chExt cx="2031790" cy="2056678"/>
          </a:xfrm>
        </p:grpSpPr>
        <p:pic>
          <p:nvPicPr>
            <p:cNvPr id="6" name="Picture 2" descr="D:\Astro\ARCETRI\ESO\M4\MAIT\PPT\M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9" t="5312" r="25605" b="5515"/>
            <a:stretch/>
          </p:blipFill>
          <p:spPr bwMode="auto">
            <a:xfrm>
              <a:off x="9684568" y="2421255"/>
              <a:ext cx="2031790" cy="1985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2056377">
              <a:off x="10429689" y="2350450"/>
              <a:ext cx="1081719" cy="10061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33770" y="6438637"/>
            <a:ext cx="359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Diff piston noise: 150 nm PtV@25Hz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6342466" y="620688"/>
            <a:ext cx="2910054" cy="2808312"/>
            <a:chOff x="6362414" y="764704"/>
            <a:chExt cx="2530066" cy="2366183"/>
          </a:xfrm>
        </p:grpSpPr>
        <p:pic>
          <p:nvPicPr>
            <p:cNvPr id="1026" name="Picture 2" descr="D:\Astro\ARCETRI\ESO\DP\Optical Test\Pic\20150305_220300_piston-unw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9"/>
            <a:stretch/>
          </p:blipFill>
          <p:spPr bwMode="auto">
            <a:xfrm>
              <a:off x="6362414" y="764704"/>
              <a:ext cx="2530066" cy="236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33964" y="248360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el-GR" dirty="0" smtClean="0">
                  <a:latin typeface="Times New Roman"/>
                  <a:cs typeface="Times New Roman"/>
                </a:rPr>
                <a:t>λ</a:t>
              </a:r>
              <a:r>
                <a:rPr lang="it-IT" dirty="0" smtClean="0">
                  <a:latin typeface="Times New Roman"/>
                  <a:cs typeface="Times New Roman"/>
                </a:rPr>
                <a:t> jumps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24744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8s is a simulation SW producing phase maps of the OTT. </a:t>
            </a:r>
          </a:p>
          <a:p>
            <a:r>
              <a:rPr lang="it-IT" sz="1600" dirty="0"/>
              <a:t>Written in IDL</a:t>
            </a:r>
          </a:p>
          <a:p>
            <a:r>
              <a:rPr lang="it-IT" sz="1600" dirty="0"/>
              <a:t>Model from FEA and ZEMAX</a:t>
            </a:r>
            <a:endParaRPr lang="it-IT" sz="2000" dirty="0"/>
          </a:p>
          <a:p>
            <a:endParaRPr lang="it-IT" sz="2000" b="1" dirty="0" smtClean="0"/>
          </a:p>
          <a:p>
            <a:r>
              <a:rPr lang="it-IT" sz="2000" b="1" dirty="0" smtClean="0"/>
              <a:t>The user may command/modify:</a:t>
            </a:r>
          </a:p>
          <a:p>
            <a:endParaRPr lang="it-I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Tower geometry/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M4 actuator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figuring and markers on/off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Vibration </a:t>
            </a:r>
            <a:r>
              <a:rPr lang="it-IT" sz="2000" dirty="0"/>
              <a:t>noise , diff piston </a:t>
            </a:r>
            <a:r>
              <a:rPr lang="it-IT" sz="2000" dirty="0" smtClean="0"/>
              <a:t>on/off</a:t>
            </a:r>
          </a:p>
          <a:p>
            <a:endParaRPr lang="it-IT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7504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Introducing </a:t>
            </a:r>
            <a:r>
              <a:rPr lang="it-IT" sz="3200" b="1" dirty="0" smtClean="0">
                <a:solidFill>
                  <a:srgbClr val="FF0000"/>
                </a:solidFill>
              </a:rPr>
              <a:t>8s</a:t>
            </a:r>
            <a:r>
              <a:rPr lang="it-IT" sz="3200" dirty="0" smtClean="0"/>
              <a:t>: </a:t>
            </a:r>
            <a:r>
              <a:rPr lang="it-IT" sz="3200" b="1" dirty="0" smtClean="0"/>
              <a:t>O</a:t>
            </a:r>
            <a:r>
              <a:rPr lang="it-IT" sz="3200" dirty="0" smtClean="0"/>
              <a:t>ptical </a:t>
            </a:r>
            <a:r>
              <a:rPr lang="it-IT" sz="3200" b="1" dirty="0" smtClean="0"/>
              <a:t>T</a:t>
            </a:r>
            <a:r>
              <a:rPr lang="it-IT" sz="3200" dirty="0" smtClean="0"/>
              <a:t>est </a:t>
            </a:r>
            <a:r>
              <a:rPr lang="it-IT" sz="3200" b="1" dirty="0" smtClean="0"/>
              <a:t>To</a:t>
            </a:r>
            <a:r>
              <a:rPr lang="it-IT" sz="3200" dirty="0" smtClean="0"/>
              <a:t>wer </a:t>
            </a:r>
            <a:r>
              <a:rPr lang="it-IT" sz="3200" b="1" dirty="0" smtClean="0"/>
              <a:t>S</a:t>
            </a:r>
            <a:r>
              <a:rPr lang="it-IT" sz="3200" dirty="0" smtClean="0"/>
              <a:t>imulator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36094" y="6374532"/>
            <a:ext cx="1440160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Optics </a:t>
            </a:r>
            <a:r>
              <a:rPr lang="it-IT" sz="1600" dirty="0" smtClean="0"/>
              <a:t>position</a:t>
            </a:r>
            <a:endParaRPr lang="it-IT" sz="1600" dirty="0"/>
          </a:p>
        </p:txBody>
      </p:sp>
      <p:sp>
        <p:nvSpPr>
          <p:cNvPr id="18" name="Rectangle 17"/>
          <p:cNvSpPr/>
          <p:nvPr/>
        </p:nvSpPr>
        <p:spPr>
          <a:xfrm>
            <a:off x="5436095" y="4380405"/>
            <a:ext cx="1440160" cy="892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OTT WFmap</a:t>
            </a:r>
            <a:endParaRPr lang="it-IT" sz="1600" dirty="0"/>
          </a:p>
          <a:p>
            <a:endParaRPr lang="it-IT" sz="16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436094" y="5626607"/>
            <a:ext cx="1584177" cy="5539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ZEMAX/FE </a:t>
            </a:r>
            <a:r>
              <a:rPr lang="it-IT" sz="1600" dirty="0" smtClean="0"/>
              <a:t>model</a:t>
            </a:r>
          </a:p>
          <a:p>
            <a:endParaRPr lang="it-IT" sz="1400" dirty="0"/>
          </a:p>
        </p:txBody>
      </p:sp>
      <p:sp>
        <p:nvSpPr>
          <p:cNvPr id="20" name="Rectangle 19"/>
          <p:cNvSpPr/>
          <p:nvPr/>
        </p:nvSpPr>
        <p:spPr>
          <a:xfrm>
            <a:off x="7020272" y="4890646"/>
            <a:ext cx="1872208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</a:rPr>
              <a:t>OTT geometry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6095" y="3203684"/>
            <a:ext cx="3456384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Test procedures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076056" y="6669360"/>
            <a:ext cx="509258" cy="139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88223" y="5064893"/>
            <a:ext cx="0" cy="561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532440" y="3933056"/>
            <a:ext cx="0" cy="591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36095" y="2699628"/>
            <a:ext cx="345638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Data processing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012159" y="4020365"/>
            <a:ext cx="0" cy="591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172399" y="2765627"/>
            <a:ext cx="0" cy="591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80112" y="1959223"/>
            <a:ext cx="26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Simulation strategy</a:t>
            </a:r>
            <a:endParaRPr lang="it-IT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4434407" y="6372036"/>
            <a:ext cx="71365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Noise</a:t>
            </a:r>
            <a:endParaRPr lang="it-IT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732240" y="5903606"/>
            <a:ext cx="0" cy="591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1876" y="6374532"/>
            <a:ext cx="150759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Act command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020271" y="6160991"/>
            <a:ext cx="432049" cy="2956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36096" y="3707740"/>
            <a:ext cx="345638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OTT Data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8316416" y="3413699"/>
            <a:ext cx="0" cy="591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020272" y="4380405"/>
            <a:ext cx="187220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Segment mask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8756848" y="4493819"/>
            <a:ext cx="0" cy="591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907704" y="5229200"/>
            <a:ext cx="279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Green: input from operator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24744"/>
            <a:ext cx="63367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8s is a simulation SW producing phase maps of the OTT. </a:t>
            </a:r>
          </a:p>
          <a:p>
            <a:r>
              <a:rPr lang="it-IT" sz="1600" dirty="0"/>
              <a:t>Written in IDL</a:t>
            </a:r>
          </a:p>
          <a:p>
            <a:r>
              <a:rPr lang="it-IT" sz="1600" dirty="0"/>
              <a:t>Model from FEA and ZEMAX</a:t>
            </a:r>
            <a:endParaRPr lang="it-IT" sz="2000" dirty="0"/>
          </a:p>
          <a:p>
            <a:endParaRPr lang="it-IT" sz="2000" b="1" dirty="0" smtClean="0"/>
          </a:p>
          <a:p>
            <a:r>
              <a:rPr lang="it-IT" sz="2000" b="1" dirty="0" smtClean="0"/>
              <a:t>The user may command/modify:</a:t>
            </a:r>
          </a:p>
          <a:p>
            <a:endParaRPr lang="it-I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Tower geometry/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M4 actuator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figuring and markers on/off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Vibration </a:t>
            </a:r>
            <a:r>
              <a:rPr lang="it-IT" sz="2000" dirty="0"/>
              <a:t>noise , diff piston </a:t>
            </a:r>
            <a:r>
              <a:rPr lang="it-IT" sz="2000" dirty="0" smtClean="0"/>
              <a:t>on/off</a:t>
            </a:r>
          </a:p>
          <a:p>
            <a:endParaRPr lang="it-IT" sz="2800" dirty="0" smtClean="0"/>
          </a:p>
          <a:p>
            <a:endParaRPr lang="it-IT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07504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Introducing </a:t>
            </a:r>
            <a:r>
              <a:rPr lang="it-IT" sz="3200" b="1" dirty="0" smtClean="0">
                <a:solidFill>
                  <a:srgbClr val="FF0000"/>
                </a:solidFill>
              </a:rPr>
              <a:t>8s</a:t>
            </a:r>
            <a:r>
              <a:rPr lang="it-IT" sz="3200" dirty="0" smtClean="0"/>
              <a:t>: </a:t>
            </a:r>
            <a:r>
              <a:rPr lang="it-IT" sz="3200" b="1" dirty="0" smtClean="0"/>
              <a:t>O</a:t>
            </a:r>
            <a:r>
              <a:rPr lang="it-IT" sz="3200" dirty="0" smtClean="0"/>
              <a:t>ptical </a:t>
            </a:r>
            <a:r>
              <a:rPr lang="it-IT" sz="3200" b="1" dirty="0" smtClean="0"/>
              <a:t>T</a:t>
            </a:r>
            <a:r>
              <a:rPr lang="it-IT" sz="3200" dirty="0" smtClean="0"/>
              <a:t>est </a:t>
            </a:r>
            <a:r>
              <a:rPr lang="it-IT" sz="3200" b="1" dirty="0" smtClean="0"/>
              <a:t>To</a:t>
            </a:r>
            <a:r>
              <a:rPr lang="it-IT" sz="3200" dirty="0" smtClean="0"/>
              <a:t>wer </a:t>
            </a:r>
            <a:r>
              <a:rPr lang="it-IT" sz="3200" b="1" dirty="0" smtClean="0"/>
              <a:t>S</a:t>
            </a:r>
            <a:r>
              <a:rPr lang="it-IT" sz="3200" dirty="0" smtClean="0"/>
              <a:t>imulator</a:t>
            </a:r>
          </a:p>
        </p:txBody>
      </p:sp>
      <p:pic>
        <p:nvPicPr>
          <p:cNvPr id="3076" name="Picture 4" descr="C:\Users\Runa\Desktop\ottos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/>
        </p:blipFill>
        <p:spPr bwMode="auto">
          <a:xfrm>
            <a:off x="4211960" y="1772816"/>
            <a:ext cx="490488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5714" y="1743199"/>
            <a:ext cx="201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</a:t>
            </a:r>
            <a:r>
              <a:rPr lang="it-IT" sz="2400" b="1" dirty="0" smtClean="0"/>
              <a:t>hase map</a:t>
            </a:r>
            <a:endParaRPr lang="it-I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53980" y="1772816"/>
            <a:ext cx="187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Geometry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437112"/>
            <a:ext cx="250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Interferogram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4437112"/>
            <a:ext cx="203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Act.Command</a:t>
            </a:r>
            <a:endParaRPr lang="it-IT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589240"/>
            <a:ext cx="200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Simulator output</a:t>
            </a:r>
            <a:endParaRPr lang="it-IT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87824" y="5805264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7504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Introducing </a:t>
            </a:r>
            <a:r>
              <a:rPr lang="it-IT" sz="3200" b="1" dirty="0" smtClean="0">
                <a:solidFill>
                  <a:srgbClr val="FF0000"/>
                </a:solidFill>
              </a:rPr>
              <a:t>8s</a:t>
            </a:r>
            <a:r>
              <a:rPr lang="it-IT" sz="3200" dirty="0" smtClean="0"/>
              <a:t>: </a:t>
            </a:r>
            <a:r>
              <a:rPr lang="it-IT" sz="3200" b="1" dirty="0" smtClean="0"/>
              <a:t>O</a:t>
            </a:r>
            <a:r>
              <a:rPr lang="it-IT" sz="3200" dirty="0" smtClean="0"/>
              <a:t>ptical </a:t>
            </a:r>
            <a:r>
              <a:rPr lang="it-IT" sz="3200" b="1" dirty="0" smtClean="0"/>
              <a:t>T</a:t>
            </a:r>
            <a:r>
              <a:rPr lang="it-IT" sz="3200" dirty="0" smtClean="0"/>
              <a:t>est </a:t>
            </a:r>
            <a:r>
              <a:rPr lang="it-IT" sz="3200" b="1" dirty="0" smtClean="0"/>
              <a:t>To</a:t>
            </a:r>
            <a:r>
              <a:rPr lang="it-IT" sz="3200" dirty="0" smtClean="0"/>
              <a:t>wer </a:t>
            </a:r>
            <a:r>
              <a:rPr lang="it-IT" sz="3200" b="1" dirty="0" smtClean="0"/>
              <a:t>S</a:t>
            </a:r>
            <a:r>
              <a:rPr lang="it-IT" sz="3200" dirty="0" smtClean="0"/>
              <a:t>imulator</a:t>
            </a:r>
          </a:p>
        </p:txBody>
      </p:sp>
      <p:pic>
        <p:nvPicPr>
          <p:cNvPr id="5122" name="Picture 2" descr="C:\Users\Runa\Desktop\otto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84465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1124744"/>
            <a:ext cx="63367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8s is a simulation SW producing phase maps of the OTT. </a:t>
            </a:r>
          </a:p>
          <a:p>
            <a:r>
              <a:rPr lang="it-IT" sz="1600" dirty="0"/>
              <a:t>Written in IDL</a:t>
            </a:r>
          </a:p>
          <a:p>
            <a:r>
              <a:rPr lang="it-IT" sz="1600" dirty="0"/>
              <a:t>Model from FEA and ZEMAX</a:t>
            </a:r>
            <a:endParaRPr lang="it-IT" sz="2000" dirty="0"/>
          </a:p>
          <a:p>
            <a:endParaRPr lang="it-IT" sz="2000" b="1" dirty="0" smtClean="0"/>
          </a:p>
          <a:p>
            <a:r>
              <a:rPr lang="it-IT" sz="2000" b="1" dirty="0" smtClean="0"/>
              <a:t>The user may command/modify:</a:t>
            </a:r>
          </a:p>
          <a:p>
            <a:endParaRPr lang="it-I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Tower geometry/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M4 actuator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figuring and markers on/off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Vibration noise, diff piston on/off</a:t>
            </a:r>
          </a:p>
          <a:p>
            <a:endParaRPr lang="it-IT" sz="2800" dirty="0" smtClean="0"/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3986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na\Desktop\ottos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r="11699"/>
          <a:stretch/>
        </p:blipFill>
        <p:spPr bwMode="auto">
          <a:xfrm>
            <a:off x="4211960" y="1845384"/>
            <a:ext cx="492637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Introducing </a:t>
            </a:r>
            <a:r>
              <a:rPr lang="it-IT" sz="3200" b="1" dirty="0" smtClean="0">
                <a:solidFill>
                  <a:srgbClr val="FF0000"/>
                </a:solidFill>
              </a:rPr>
              <a:t>8s</a:t>
            </a:r>
            <a:r>
              <a:rPr lang="it-IT" sz="3200" dirty="0" smtClean="0"/>
              <a:t>: </a:t>
            </a:r>
            <a:r>
              <a:rPr lang="it-IT" sz="3200" b="1" dirty="0" smtClean="0"/>
              <a:t>O</a:t>
            </a:r>
            <a:r>
              <a:rPr lang="it-IT" sz="3200" dirty="0" smtClean="0"/>
              <a:t>ptical </a:t>
            </a:r>
            <a:r>
              <a:rPr lang="it-IT" sz="3200" b="1" dirty="0" smtClean="0"/>
              <a:t>T</a:t>
            </a:r>
            <a:r>
              <a:rPr lang="it-IT" sz="3200" dirty="0" smtClean="0"/>
              <a:t>est </a:t>
            </a:r>
            <a:r>
              <a:rPr lang="it-IT" sz="3200" b="1" dirty="0" smtClean="0"/>
              <a:t>To</a:t>
            </a:r>
            <a:r>
              <a:rPr lang="it-IT" sz="3200" dirty="0" smtClean="0"/>
              <a:t>wer </a:t>
            </a:r>
            <a:r>
              <a:rPr lang="it-IT" sz="3200" b="1" dirty="0" smtClean="0"/>
              <a:t>S</a:t>
            </a:r>
            <a:r>
              <a:rPr lang="it-IT" sz="3200" dirty="0" smtClean="0"/>
              <a:t>imulator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1124744"/>
            <a:ext cx="63367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8s is a simulation SW producing phase maps of the OTT. </a:t>
            </a:r>
          </a:p>
          <a:p>
            <a:r>
              <a:rPr lang="it-IT" sz="1600" dirty="0"/>
              <a:t>Written in IDL</a:t>
            </a:r>
          </a:p>
          <a:p>
            <a:r>
              <a:rPr lang="it-IT" sz="1600" dirty="0"/>
              <a:t>Model from FEA and ZEMAX</a:t>
            </a:r>
            <a:endParaRPr lang="it-IT" sz="2000" dirty="0"/>
          </a:p>
          <a:p>
            <a:endParaRPr lang="it-IT" sz="2000" b="1" dirty="0" smtClean="0"/>
          </a:p>
          <a:p>
            <a:r>
              <a:rPr lang="it-IT" sz="2000" b="1" dirty="0" smtClean="0"/>
              <a:t>The user may command/modify:</a:t>
            </a:r>
          </a:p>
          <a:p>
            <a:endParaRPr lang="it-I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Tower geometry/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M4 actuator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Optics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Optics figuring and markers on/off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Vibration noise, diff piston on/off</a:t>
            </a:r>
          </a:p>
          <a:p>
            <a:endParaRPr lang="it-IT" sz="2800" dirty="0" smtClean="0"/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0732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940653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/>
              <a:t>Alignment</a:t>
            </a:r>
            <a:r>
              <a:rPr lang="it-IT" sz="2000" dirty="0"/>
              <a:t> procedure with reference flat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Single segment Interaction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Single segment flattening</a:t>
            </a:r>
          </a:p>
          <a:p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Tip/tilt IntMat with partial segment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</a:rPr>
              <a:t>Flattening of differential tip/tilt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with partial segment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‘Piston friendly’ </a:t>
            </a:r>
            <a:r>
              <a:rPr lang="it-IT" sz="2000" b="1" dirty="0">
                <a:solidFill>
                  <a:schemeClr val="bg1">
                    <a:lumMod val="75000"/>
                  </a:schemeClr>
                </a:solidFill>
              </a:rPr>
              <a:t>modified command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endParaRPr lang="it-IT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843808" y="116632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Work in </a:t>
            </a:r>
            <a:r>
              <a:rPr lang="it-IT" sz="2800" b="1" dirty="0" smtClean="0"/>
              <a:t>progress</a:t>
            </a:r>
            <a:r>
              <a:rPr lang="it-IT" sz="2800" b="1" dirty="0"/>
              <a:t> </a:t>
            </a:r>
            <a:r>
              <a:rPr lang="it-IT" sz="2800" b="1" dirty="0" smtClean="0"/>
              <a:t>with </a:t>
            </a:r>
            <a:r>
              <a:rPr lang="it-IT" sz="2800" b="1" dirty="0" smtClean="0">
                <a:solidFill>
                  <a:srgbClr val="FF0000"/>
                </a:solidFill>
              </a:rPr>
              <a:t>8s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Runa\Desktop\m4mod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47" b="50000"/>
          <a:stretch/>
        </p:blipFill>
        <p:spPr bwMode="auto">
          <a:xfrm>
            <a:off x="6619015" y="507851"/>
            <a:ext cx="2426549" cy="22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4511806" y="1628800"/>
            <a:ext cx="1738101" cy="4404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760" y="4772470"/>
            <a:ext cx="2069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Mmat = [v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] </a:t>
            </a:r>
          </a:p>
          <a:p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Modified Mmat:</a:t>
            </a:r>
            <a:endParaRPr lang="it-IT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v0’ = recmat # piston </a:t>
            </a:r>
          </a:p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’ = 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-v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’ =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marL="285750" indent="-285750">
              <a:buFont typeface="Wingdings"/>
              <a:buChar char="à"/>
            </a:pP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piston(v</a:t>
            </a:r>
            <a:r>
              <a:rPr lang="it-IT" sz="1400" baseline="-250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0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)=1</a:t>
            </a:r>
          </a:p>
          <a:p>
            <a:pPr marL="285750" indent="-285750">
              <a:buFont typeface="Wingdings"/>
              <a:buChar char="à"/>
            </a:pP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piston(v</a:t>
            </a:r>
            <a:r>
              <a:rPr lang="it-IT" sz="1400" baseline="-250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)=0</a:t>
            </a:r>
          </a:p>
          <a:p>
            <a:pPr marL="285750" indent="-285750">
              <a:buFont typeface="Wingdings"/>
              <a:buChar char="à"/>
            </a:pPr>
            <a:r>
              <a:rPr lang="it-IT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piston(v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)=0</a:t>
            </a:r>
            <a:endParaRPr lang="it-IT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648812"/>
            <a:ext cx="397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Piece of cake, mostly a system validation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940653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75000"/>
                  </a:schemeClr>
                </a:solidFill>
              </a:rPr>
              <a:t>Alignment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 procedure with reference flat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Single segment Interaction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Single segment flattening</a:t>
            </a:r>
          </a:p>
          <a:p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Tip/tilt IntMat with partial segment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 smtClean="0"/>
              <a:t>Flattening of differential tip/tilt </a:t>
            </a:r>
            <a:r>
              <a:rPr lang="it-IT" sz="2000" dirty="0" smtClean="0"/>
              <a:t>with partial segment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‘Piston friendly’ </a:t>
            </a:r>
            <a:r>
              <a:rPr lang="it-IT" sz="2000" b="1" dirty="0">
                <a:solidFill>
                  <a:schemeClr val="bg1">
                    <a:lumMod val="75000"/>
                  </a:schemeClr>
                </a:solidFill>
              </a:rPr>
              <a:t>modified command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endParaRPr lang="it-IT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68147" y="4647342"/>
            <a:ext cx="4296341" cy="2038014"/>
            <a:chOff x="4236099" y="4667691"/>
            <a:chExt cx="3979843" cy="1807435"/>
          </a:xfrm>
        </p:grpSpPr>
        <p:pic>
          <p:nvPicPr>
            <p:cNvPr id="4102" name="Picture 6" descr="C:\Users\Runa\Desktop\after_fla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019" y="4667691"/>
              <a:ext cx="185192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Runa\Desktop\pre-fla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099" y="4675126"/>
              <a:ext cx="1856115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5553499" y="6357053"/>
              <a:ext cx="111477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9" descr="D:\Astro\ARCETRI\AO4ELT\AO4ELT4\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21948" r="33921" b="16913"/>
          <a:stretch/>
        </p:blipFill>
        <p:spPr bwMode="auto">
          <a:xfrm>
            <a:off x="2489779" y="4653136"/>
            <a:ext cx="2010213" cy="18780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116632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Work in </a:t>
            </a:r>
            <a:r>
              <a:rPr lang="it-IT" sz="2800" b="1" dirty="0" smtClean="0"/>
              <a:t>progress</a:t>
            </a:r>
            <a:r>
              <a:rPr lang="it-IT" sz="2800" b="1" dirty="0"/>
              <a:t> </a:t>
            </a:r>
            <a:r>
              <a:rPr lang="it-IT" sz="2800" b="1" dirty="0" smtClean="0"/>
              <a:t>with </a:t>
            </a:r>
            <a:r>
              <a:rPr lang="it-IT" sz="2800" b="1" dirty="0" smtClean="0">
                <a:solidFill>
                  <a:srgbClr val="FF0000"/>
                </a:solidFill>
              </a:rPr>
              <a:t>8s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60243" y="3533350"/>
            <a:ext cx="1123046" cy="1122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12779" y="1772816"/>
            <a:ext cx="3451709" cy="181588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TTmat = [(2x6)x5136]=</a:t>
            </a:r>
          </a:p>
          <a:p>
            <a:r>
              <a:rPr lang="it-IT" sz="1600" dirty="0" smtClean="0"/>
              <a:t>[Tip0   Tilt0     0          0       .....</a:t>
            </a:r>
          </a:p>
          <a:p>
            <a:r>
              <a:rPr lang="it-IT" sz="1600" dirty="0" smtClean="0"/>
              <a:t>       0      0	    Tip1   Tilt1    .....</a:t>
            </a:r>
          </a:p>
          <a:p>
            <a:r>
              <a:rPr lang="it-IT" sz="1600" dirty="0" smtClean="0"/>
              <a:t>       0      0        0         0        .....</a:t>
            </a:r>
            <a:endParaRPr lang="it-IT" sz="1600" dirty="0"/>
          </a:p>
          <a:p>
            <a:r>
              <a:rPr lang="it-IT" sz="1600" dirty="0" smtClean="0"/>
              <a:t>       0      0        0         0        ..... 	 ]</a:t>
            </a:r>
          </a:p>
          <a:p>
            <a:endParaRPr lang="it-IT" sz="1600" dirty="0" smtClean="0"/>
          </a:p>
          <a:p>
            <a:r>
              <a:rPr lang="it-IT" sz="1600" dirty="0" smtClean="0"/>
              <a:t>Tip = &lt;Mmat|Tip&gt; |Mmat&gt;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760" y="4772470"/>
            <a:ext cx="2069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Mmat = [v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] </a:t>
            </a:r>
          </a:p>
          <a:p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Modified Mmat:</a:t>
            </a:r>
            <a:endParaRPr lang="it-IT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v0’ = recmat # piston </a:t>
            </a:r>
          </a:p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’ = 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-v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’ = 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 marL="285750" indent="-285750">
              <a:buFont typeface="Wingdings"/>
              <a:buChar char="à"/>
            </a:pP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piston(v</a:t>
            </a:r>
            <a:r>
              <a:rPr lang="it-IT" sz="1400" baseline="-250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0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)=1</a:t>
            </a:r>
          </a:p>
          <a:p>
            <a:pPr marL="285750" indent="-285750">
              <a:buFont typeface="Wingdings"/>
              <a:buChar char="à"/>
            </a:pP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piston(v</a:t>
            </a:r>
            <a:r>
              <a:rPr lang="it-IT" sz="1400" baseline="-250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1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)=0</a:t>
            </a:r>
          </a:p>
          <a:p>
            <a:pPr marL="285750" indent="-285750">
              <a:buFont typeface="Wingdings"/>
              <a:buChar char="à"/>
            </a:pPr>
            <a:r>
              <a:rPr lang="it-IT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piston(v</a:t>
            </a:r>
            <a:r>
              <a:rPr lang="it-IT" sz="1400" baseline="-250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)=0</a:t>
            </a:r>
            <a:endParaRPr lang="it-IT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940653"/>
            <a:ext cx="61206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75000"/>
                  </a:schemeClr>
                </a:solidFill>
              </a:rPr>
              <a:t>Alignment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 procedure with reference flat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Single segment Interaction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Single segment flattening</a:t>
            </a:r>
          </a:p>
          <a:p>
            <a:endParaRPr lang="it-IT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Tip/tilt IntMat with partial segment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bg1">
                    <a:lumMod val="75000"/>
                  </a:schemeClr>
                </a:solidFill>
              </a:rPr>
              <a:t>Flattening of differential tip/tilt </a:t>
            </a: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with partial segment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‘Piston friendly’ </a:t>
            </a:r>
            <a:r>
              <a:rPr lang="it-IT" sz="2000" b="1" dirty="0"/>
              <a:t>modified command </a:t>
            </a:r>
            <a:r>
              <a:rPr lang="it-IT" sz="2000" b="1" dirty="0" smtClean="0"/>
              <a:t>matrix: </a:t>
            </a:r>
            <a:r>
              <a:rPr lang="it-IT" sz="2000" dirty="0" smtClean="0"/>
              <a:t>now to be tested with diff piston noise</a:t>
            </a:r>
            <a:endParaRPr lang="it-I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endParaRPr lang="it-IT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735183" y="1772816"/>
            <a:ext cx="4296341" cy="2038014"/>
            <a:chOff x="4236099" y="4667691"/>
            <a:chExt cx="3979843" cy="1807435"/>
          </a:xfrm>
        </p:grpSpPr>
        <p:pic>
          <p:nvPicPr>
            <p:cNvPr id="4102" name="Picture 6" descr="C:\Users\Runa\Desktop\after_fla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019" y="4667691"/>
              <a:ext cx="185192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Runa\Desktop\pre-fla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099" y="4675126"/>
              <a:ext cx="1856115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5553499" y="6357053"/>
              <a:ext cx="111477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843808" y="116632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Work in </a:t>
            </a:r>
            <a:r>
              <a:rPr lang="it-IT" sz="2800" b="1" dirty="0" smtClean="0"/>
              <a:t>progress</a:t>
            </a:r>
            <a:r>
              <a:rPr lang="it-IT" sz="2800" b="1" dirty="0"/>
              <a:t> </a:t>
            </a:r>
            <a:r>
              <a:rPr lang="it-IT" sz="2800" b="1" dirty="0" smtClean="0"/>
              <a:t>with </a:t>
            </a:r>
            <a:r>
              <a:rPr lang="it-IT" sz="2800" b="1" dirty="0" smtClean="0">
                <a:solidFill>
                  <a:srgbClr val="FF0000"/>
                </a:solidFill>
              </a:rPr>
              <a:t>8s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652" y="4869160"/>
            <a:ext cx="2893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Original command matrix:</a:t>
            </a:r>
          </a:p>
          <a:p>
            <a:r>
              <a:rPr lang="it-IT" dirty="0" smtClean="0"/>
              <a:t>Mmat </a:t>
            </a:r>
            <a:r>
              <a:rPr lang="it-IT" dirty="0"/>
              <a:t>= [v</a:t>
            </a:r>
            <a:r>
              <a:rPr lang="it-IT" baseline="-25000" dirty="0"/>
              <a:t>0</a:t>
            </a:r>
            <a:r>
              <a:rPr lang="it-IT" dirty="0"/>
              <a:t> v</a:t>
            </a:r>
            <a:r>
              <a:rPr lang="it-IT" baseline="-25000" dirty="0"/>
              <a:t>1</a:t>
            </a:r>
            <a:r>
              <a:rPr lang="it-IT" dirty="0"/>
              <a:t> v</a:t>
            </a:r>
            <a:r>
              <a:rPr lang="it-IT" baseline="-25000" dirty="0"/>
              <a:t>2</a:t>
            </a:r>
            <a:r>
              <a:rPr lang="it-IT" dirty="0" smtClean="0"/>
              <a:t>] </a:t>
            </a:r>
          </a:p>
          <a:p>
            <a:r>
              <a:rPr lang="it-IT" dirty="0" smtClean="0"/>
              <a:t>V0: mode 0</a:t>
            </a:r>
          </a:p>
          <a:p>
            <a:r>
              <a:rPr lang="it-IT" dirty="0" smtClean="0"/>
              <a:t>V1:  LO modes (1:40...)</a:t>
            </a:r>
          </a:p>
          <a:p>
            <a:r>
              <a:rPr lang="it-IT" dirty="0" smtClean="0"/>
              <a:t>V2 : others (41:end)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3842" y="4505052"/>
            <a:ext cx="2986550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Modified </a:t>
            </a:r>
            <a:r>
              <a:rPr lang="it-IT" dirty="0" smtClean="0">
                <a:solidFill>
                  <a:srgbClr val="FF0000"/>
                </a:solidFill>
              </a:rPr>
              <a:t>command matrix: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/>
              <a:t>|v</a:t>
            </a:r>
            <a:r>
              <a:rPr lang="it-IT" baseline="-25000" dirty="0" smtClean="0"/>
              <a:t>0</a:t>
            </a:r>
            <a:r>
              <a:rPr lang="it-IT" dirty="0" smtClean="0"/>
              <a:t>’&gt; </a:t>
            </a:r>
            <a:r>
              <a:rPr lang="it-IT" dirty="0"/>
              <a:t>= </a:t>
            </a:r>
            <a:r>
              <a:rPr lang="it-IT" dirty="0" smtClean="0"/>
              <a:t>&lt;v</a:t>
            </a:r>
            <a:r>
              <a:rPr lang="it-IT" baseline="-25000" dirty="0" smtClean="0"/>
              <a:t>1</a:t>
            </a:r>
            <a:r>
              <a:rPr lang="it-IT" dirty="0" smtClean="0"/>
              <a:t>|Zpiston&gt; | v</a:t>
            </a:r>
            <a:r>
              <a:rPr lang="it-IT" baseline="-25000" dirty="0" smtClean="0"/>
              <a:t>1</a:t>
            </a:r>
            <a:r>
              <a:rPr lang="it-IT" dirty="0" smtClean="0"/>
              <a:t>&gt; </a:t>
            </a:r>
            <a:endParaRPr lang="it-IT" dirty="0"/>
          </a:p>
          <a:p>
            <a:r>
              <a:rPr lang="it-IT" dirty="0" smtClean="0"/>
              <a:t>|v</a:t>
            </a:r>
            <a:r>
              <a:rPr lang="it-IT" baseline="-25000" dirty="0" smtClean="0"/>
              <a:t>1</a:t>
            </a:r>
            <a:r>
              <a:rPr lang="it-IT" dirty="0" smtClean="0"/>
              <a:t>’&gt;= (1- &lt;v</a:t>
            </a:r>
            <a:r>
              <a:rPr lang="it-IT" baseline="-25000" dirty="0" smtClean="0"/>
              <a:t>0</a:t>
            </a:r>
            <a:r>
              <a:rPr lang="it-IT" dirty="0" smtClean="0"/>
              <a:t>’|v</a:t>
            </a:r>
            <a:r>
              <a:rPr lang="it-IT" baseline="-25000" dirty="0" smtClean="0"/>
              <a:t>1 </a:t>
            </a:r>
            <a:r>
              <a:rPr lang="it-IT" dirty="0" smtClean="0"/>
              <a:t>&gt; )v</a:t>
            </a:r>
            <a:r>
              <a:rPr lang="it-IT" baseline="-25000" dirty="0" smtClean="0"/>
              <a:t>1</a:t>
            </a:r>
            <a:r>
              <a:rPr lang="it-IT" dirty="0" smtClean="0"/>
              <a:t>&gt;</a:t>
            </a:r>
            <a:endParaRPr lang="it-IT" dirty="0"/>
          </a:p>
          <a:p>
            <a:r>
              <a:rPr lang="it-IT" dirty="0"/>
              <a:t>|</a:t>
            </a:r>
            <a:r>
              <a:rPr lang="it-IT" dirty="0" smtClean="0"/>
              <a:t>v</a:t>
            </a:r>
            <a:r>
              <a:rPr lang="it-IT" baseline="-25000" dirty="0" smtClean="0"/>
              <a:t>2</a:t>
            </a:r>
            <a:r>
              <a:rPr lang="it-IT" dirty="0" smtClean="0"/>
              <a:t>’&gt;= </a:t>
            </a:r>
            <a:r>
              <a:rPr lang="it-IT" dirty="0" smtClean="0"/>
              <a:t>|v</a:t>
            </a:r>
            <a:r>
              <a:rPr lang="it-IT" baseline="-25000" dirty="0" smtClean="0"/>
              <a:t>2</a:t>
            </a:r>
            <a:r>
              <a:rPr lang="it-IT" dirty="0" smtClean="0"/>
              <a:t>&gt;</a:t>
            </a:r>
            <a:endParaRPr lang="it-IT" dirty="0" smtClean="0"/>
          </a:p>
          <a:p>
            <a:r>
              <a:rPr lang="it-IT" dirty="0" smtClean="0"/>
              <a:t>Mmat’ </a:t>
            </a:r>
            <a:r>
              <a:rPr lang="it-IT" dirty="0"/>
              <a:t>= [</a:t>
            </a:r>
            <a:r>
              <a:rPr lang="it-IT" dirty="0" smtClean="0"/>
              <a:t>v</a:t>
            </a:r>
            <a:r>
              <a:rPr lang="it-IT" baseline="-25000" dirty="0" smtClean="0"/>
              <a:t>0</a:t>
            </a:r>
            <a:r>
              <a:rPr lang="it-IT" dirty="0" smtClean="0"/>
              <a:t>‘ v</a:t>
            </a:r>
            <a:r>
              <a:rPr lang="it-IT" baseline="-25000" dirty="0" smtClean="0"/>
              <a:t>1</a:t>
            </a:r>
            <a:r>
              <a:rPr lang="it-IT" dirty="0" smtClean="0"/>
              <a:t> ‘ v</a:t>
            </a:r>
            <a:r>
              <a:rPr lang="it-IT" baseline="-25000" dirty="0" smtClean="0"/>
              <a:t>2</a:t>
            </a:r>
            <a:r>
              <a:rPr lang="it-IT" dirty="0" smtClean="0"/>
              <a:t>’] </a:t>
            </a:r>
            <a:endParaRPr lang="it-IT" dirty="0"/>
          </a:p>
          <a:p>
            <a:pPr marL="285750" indent="-285750">
              <a:buFont typeface="Wingdings"/>
              <a:buChar char="à"/>
            </a:pPr>
            <a:r>
              <a:rPr lang="it-IT" dirty="0" smtClean="0">
                <a:sym typeface="Wingdings" panose="05000000000000000000" pitchFamily="2" charset="2"/>
              </a:rPr>
              <a:t>&lt;Zpiston|v</a:t>
            </a:r>
            <a:r>
              <a:rPr lang="it-IT" baseline="-25000" dirty="0" smtClean="0">
                <a:sym typeface="Wingdings" panose="05000000000000000000" pitchFamily="2" charset="2"/>
              </a:rPr>
              <a:t>0</a:t>
            </a:r>
            <a:r>
              <a:rPr lang="it-IT" dirty="0" smtClean="0">
                <a:sym typeface="Wingdings" panose="05000000000000000000" pitchFamily="2" charset="2"/>
              </a:rPr>
              <a:t>&gt;= 1</a:t>
            </a: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it-IT" dirty="0">
                <a:sym typeface="Wingdings" panose="05000000000000000000" pitchFamily="2" charset="2"/>
              </a:rPr>
              <a:t>&lt;</a:t>
            </a:r>
            <a:r>
              <a:rPr lang="it-IT" dirty="0" smtClean="0">
                <a:sym typeface="Wingdings" panose="05000000000000000000" pitchFamily="2" charset="2"/>
              </a:rPr>
              <a:t>Zpiston|v</a:t>
            </a:r>
            <a:r>
              <a:rPr lang="it-IT" baseline="-25000" dirty="0" smtClean="0">
                <a:sym typeface="Wingdings" panose="05000000000000000000" pitchFamily="2" charset="2"/>
              </a:rPr>
              <a:t>1</a:t>
            </a:r>
            <a:r>
              <a:rPr lang="it-IT" dirty="0" smtClean="0">
                <a:sym typeface="Wingdings" panose="05000000000000000000" pitchFamily="2" charset="2"/>
              </a:rPr>
              <a:t>&gt;= 0</a:t>
            </a: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it-IT" dirty="0">
                <a:sym typeface="Wingdings" panose="05000000000000000000" pitchFamily="2" charset="2"/>
              </a:rPr>
              <a:t>&lt;</a:t>
            </a:r>
            <a:r>
              <a:rPr lang="it-IT" dirty="0" smtClean="0">
                <a:sym typeface="Wingdings" panose="05000000000000000000" pitchFamily="2" charset="2"/>
              </a:rPr>
              <a:t>Zpiston|v</a:t>
            </a:r>
            <a:r>
              <a:rPr lang="it-IT" baseline="-25000" dirty="0" smtClean="0">
                <a:sym typeface="Wingdings" panose="05000000000000000000" pitchFamily="2" charset="2"/>
              </a:rPr>
              <a:t>2</a:t>
            </a:r>
            <a:r>
              <a:rPr lang="it-IT" dirty="0" smtClean="0">
                <a:sym typeface="Wingdings" panose="05000000000000000000" pitchFamily="2" charset="2"/>
              </a:rPr>
              <a:t>&gt;= 0</a:t>
            </a:r>
            <a:endParaRPr lang="it-IT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62620" y="5661248"/>
            <a:ext cx="17093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What’s next?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microOTT for test cases assessment</a:t>
            </a:r>
          </a:p>
          <a:p>
            <a:pPr lvl="1"/>
            <a:r>
              <a:rPr lang="it-IT" sz="2400" dirty="0" smtClean="0"/>
              <a:t>Reduced scale OTT or</a:t>
            </a:r>
          </a:p>
          <a:p>
            <a:pPr lvl="1"/>
            <a:r>
              <a:rPr lang="it-IT" sz="2400" dirty="0" smtClean="0"/>
              <a:t>Test-specific laboratory setup</a:t>
            </a:r>
          </a:p>
          <a:p>
            <a:r>
              <a:rPr lang="it-IT" dirty="0" smtClean="0"/>
              <a:t>Study on system calibration with FEA</a:t>
            </a:r>
          </a:p>
          <a:p>
            <a:pPr lvl="1"/>
            <a:r>
              <a:rPr lang="it-IT" sz="2400" dirty="0" smtClean="0"/>
              <a:t>Lead by C. Del Vecchio</a:t>
            </a:r>
          </a:p>
          <a:p>
            <a:pPr lvl="1"/>
            <a:r>
              <a:rPr lang="it-IT" sz="2400" dirty="0" smtClean="0"/>
              <a:t>Well fitting M4 modularity</a:t>
            </a:r>
            <a:endParaRPr lang="it-IT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80198" y="4725144"/>
            <a:ext cx="1924050" cy="1796415"/>
          </a:xfrm>
          <a:prstGeom prst="rect">
            <a:avLst/>
          </a:prstGeom>
        </p:spPr>
      </p:pic>
      <p:pic>
        <p:nvPicPr>
          <p:cNvPr id="5" name="Picture 4" descr="C:\Users\asus\Desktop\IMG_08092014_1108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895475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dirty="0" smtClean="0"/>
              <a:t>Summary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INAF is involved in M4 project</a:t>
            </a:r>
          </a:p>
          <a:p>
            <a:pPr lvl="2"/>
            <a:r>
              <a:rPr lang="it-IT" dirty="0" smtClean="0"/>
              <a:t>2.5 FTE, 1.3 M€ / 7 years</a:t>
            </a:r>
          </a:p>
          <a:p>
            <a:pPr lvl="2"/>
            <a:r>
              <a:rPr lang="it-IT" dirty="0" smtClean="0"/>
              <a:t>Tasks: AO expertise, optical test</a:t>
            </a:r>
          </a:p>
          <a:p>
            <a:r>
              <a:rPr lang="it-IT" dirty="0" smtClean="0"/>
              <a:t>Current activity</a:t>
            </a:r>
          </a:p>
          <a:p>
            <a:pPr lvl="2"/>
            <a:r>
              <a:rPr lang="it-IT" dirty="0" smtClean="0"/>
              <a:t>Review of the optical test tower</a:t>
            </a:r>
          </a:p>
          <a:p>
            <a:pPr lvl="2"/>
            <a:r>
              <a:rPr lang="it-IT" dirty="0" smtClean="0"/>
              <a:t>Definition of the calibration procedures</a:t>
            </a:r>
          </a:p>
          <a:p>
            <a:r>
              <a:rPr lang="it-IT" dirty="0" smtClean="0"/>
              <a:t>Optical test of M4 is a challenge</a:t>
            </a:r>
          </a:p>
          <a:p>
            <a:pPr lvl="2"/>
            <a:r>
              <a:rPr lang="it-IT" dirty="0" smtClean="0"/>
              <a:t>Segmented system, local visibility, global performance</a:t>
            </a:r>
          </a:p>
          <a:p>
            <a:pPr lvl="2"/>
            <a:r>
              <a:rPr lang="it-IT" dirty="0" smtClean="0"/>
              <a:t>Tight specifications</a:t>
            </a:r>
          </a:p>
          <a:p>
            <a:pPr lvl="2"/>
            <a:r>
              <a:rPr lang="it-IT" dirty="0" smtClean="0"/>
              <a:t>Simulation in progress to assess the strategy</a:t>
            </a:r>
          </a:p>
          <a:p>
            <a:pPr marL="914400" lvl="2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05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-99392"/>
            <a:ext cx="4186808" cy="1143000"/>
          </a:xfrm>
        </p:spPr>
        <p:txBody>
          <a:bodyPr/>
          <a:lstStyle/>
          <a:p>
            <a:pPr algn="l"/>
            <a:r>
              <a:rPr lang="it-IT" dirty="0" smtClean="0"/>
              <a:t>E-ELT &amp; M4</a:t>
            </a:r>
            <a:endParaRPr lang="it-IT" dirty="0"/>
          </a:p>
        </p:txBody>
      </p:sp>
      <p:pic>
        <p:nvPicPr>
          <p:cNvPr id="4" name="Picture 10" descr="elt1.jpg"/>
          <p:cNvPicPr>
            <a:picLocks noChangeAspect="1"/>
          </p:cNvPicPr>
          <p:nvPr/>
        </p:nvPicPr>
        <p:blipFill>
          <a:blip r:embed="rId2"/>
          <a:srcRect t="3439" b="6880"/>
          <a:stretch>
            <a:fillRect/>
          </a:stretch>
        </p:blipFill>
        <p:spPr bwMode="auto">
          <a:xfrm>
            <a:off x="4752528" y="332656"/>
            <a:ext cx="2267744" cy="17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bank.osa.org/getImage.xqy?img=dTcqLmxhcmdlLG9lLTE5LTE4LTE3MDk5LWcwMD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5"/>
          <a:stretch/>
        </p:blipFill>
        <p:spPr bwMode="auto">
          <a:xfrm rot="5400000">
            <a:off x="4483968" y="2089450"/>
            <a:ext cx="4605063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wKwk04G9u72fo4oVO6M-IcykzBctWCjvN4ASBq3AoSxZRo_V6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4642"/>
            <a:ext cx="1998295" cy="19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1.gstatic.com/images?q=tbn:ANd9GcRYJJd8M2-Oz589WaOWp-aw7IEdKBvb_H4PpcLoiWegIOTgTH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6840760" y="4797152"/>
            <a:ext cx="720080" cy="576064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524" y="980728"/>
            <a:ext cx="4775540" cy="5400600"/>
          </a:xfrm>
        </p:spPr>
        <p:txBody>
          <a:bodyPr>
            <a:normAutofit fontScale="85000" lnSpcReduction="20000"/>
          </a:bodyPr>
          <a:lstStyle/>
          <a:p>
            <a:r>
              <a:rPr lang="it-IT" sz="3500" dirty="0" smtClean="0"/>
              <a:t>M4: the E-ELT’s </a:t>
            </a:r>
            <a:r>
              <a:rPr lang="it-IT" sz="3500" dirty="0" smtClean="0"/>
              <a:t>DM</a:t>
            </a:r>
          </a:p>
          <a:p>
            <a:pPr marL="457200" lvl="1" indent="0">
              <a:buNone/>
            </a:pPr>
            <a:r>
              <a:rPr lang="it-IT" sz="2400" dirty="0"/>
              <a:t>Shape: </a:t>
            </a:r>
            <a:r>
              <a:rPr lang="it-IT" sz="2400" dirty="0" smtClean="0"/>
              <a:t>flat</a:t>
            </a:r>
          </a:p>
          <a:p>
            <a:pPr marL="457200" lvl="1" indent="0">
              <a:buNone/>
            </a:pPr>
            <a:r>
              <a:rPr lang="it-IT" sz="2400" dirty="0" smtClean="0"/>
              <a:t>A few</a:t>
            </a:r>
            <a:r>
              <a:rPr lang="it-IT" sz="2400" dirty="0" smtClean="0"/>
              <a:t> numbers:</a:t>
            </a:r>
          </a:p>
          <a:p>
            <a:pPr lvl="1"/>
            <a:r>
              <a:rPr lang="it-IT" sz="2400" dirty="0" smtClean="0"/>
              <a:t>OD</a:t>
            </a:r>
            <a:r>
              <a:rPr lang="it-IT" sz="2400" dirty="0" smtClean="0"/>
              <a:t>: </a:t>
            </a:r>
            <a:r>
              <a:rPr lang="it-IT" sz="2400" dirty="0" smtClean="0"/>
              <a:t>234cm</a:t>
            </a:r>
            <a:r>
              <a:rPr lang="it-IT" sz="2400" dirty="0" smtClean="0"/>
              <a:t>, ID: </a:t>
            </a:r>
            <a:r>
              <a:rPr lang="it-IT" sz="2400" dirty="0" smtClean="0"/>
              <a:t>54cm</a:t>
            </a:r>
            <a:endParaRPr lang="it-IT" sz="2400" dirty="0" smtClean="0"/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# segments: 6</a:t>
            </a:r>
            <a:endParaRPr lang="it-IT" sz="2400" dirty="0" smtClean="0"/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# actuators 5316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on a triangular pattern (3.15cm pitch, 52.5 cm projected on M1)</a:t>
            </a:r>
          </a:p>
          <a:p>
            <a:pPr lvl="1"/>
            <a:r>
              <a:rPr lang="it-IT" sz="2400" dirty="0" smtClean="0"/>
              <a:t>Settling time&lt; 1ms</a:t>
            </a:r>
          </a:p>
          <a:p>
            <a:pPr lvl="1"/>
            <a:r>
              <a:rPr lang="it-IT" sz="2400" dirty="0" smtClean="0"/>
              <a:t>Fitt. Error, median seeing: </a:t>
            </a:r>
          </a:p>
          <a:p>
            <a:pPr marL="457200" lvl="1" indent="0">
              <a:buNone/>
            </a:pPr>
            <a:r>
              <a:rPr lang="it-IT" sz="2400" dirty="0" smtClean="0"/>
              <a:t>	145 nm WF</a:t>
            </a:r>
          </a:p>
          <a:p>
            <a:pPr lvl="1"/>
            <a:r>
              <a:rPr lang="it-IT" sz="2400" dirty="0" smtClean="0"/>
              <a:t>Flattening spec: </a:t>
            </a:r>
            <a:endParaRPr lang="it-IT" sz="2400" dirty="0"/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400" dirty="0" smtClean="0">
                <a:solidFill>
                  <a:srgbClr val="FF0000"/>
                </a:solidFill>
              </a:rPr>
              <a:t>20 </a:t>
            </a:r>
            <a:r>
              <a:rPr lang="it-IT" sz="2400" dirty="0">
                <a:solidFill>
                  <a:srgbClr val="FF0000"/>
                </a:solidFill>
              </a:rPr>
              <a:t>nm WF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/>
              <a:t>Pupil position midway M4/M5:</a:t>
            </a:r>
          </a:p>
          <a:p>
            <a:pPr marL="914400" lvl="2" indent="0">
              <a:buNone/>
            </a:pP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Optical area moves on M4, depending on field</a:t>
            </a:r>
            <a:endParaRPr lang="it-IT" sz="2400" dirty="0" smtClean="0"/>
          </a:p>
          <a:p>
            <a:pPr lvl="1"/>
            <a:r>
              <a:rPr lang="it-IT" sz="2400" dirty="0" smtClean="0"/>
              <a:t>M5: Tip-Tilt only</a:t>
            </a:r>
          </a:p>
          <a:p>
            <a:pPr lvl="1"/>
            <a:endParaRPr lang="it-IT" sz="2000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7" name="Picture 2" descr="D:\Astro\ARCETRI\ESO\M4\MAIT\PPT\M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5312" r="25605" b="5515"/>
          <a:stretch/>
        </p:blipFill>
        <p:spPr bwMode="auto">
          <a:xfrm>
            <a:off x="4861048" y="2723703"/>
            <a:ext cx="1679353" cy="16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92688" y="3861048"/>
            <a:ext cx="660399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i.ytimg.com/vi/rH5Mctkz7RI/hq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r="31200"/>
          <a:stretch/>
        </p:blipFill>
        <p:spPr bwMode="auto">
          <a:xfrm>
            <a:off x="3380435" y="980728"/>
            <a:ext cx="1407589" cy="18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Thanks for your attention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4000" i="1" dirty="0" smtClean="0"/>
              <a:t>stay tuned for flattening in 2023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30148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/>
              <a:t>Update of Parabolic mirror spec.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14-Oct.-2015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9C49-A148-4BC2-9957-FA879866A04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496" y="4365104"/>
            <a:ext cx="4087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The tightest SPEC is SurfError:</a:t>
            </a:r>
          </a:p>
          <a:p>
            <a:r>
              <a:rPr lang="it-IT" sz="2400" dirty="0" smtClean="0"/>
              <a:t>Slope error and Curv Radius are met after SurfError is met </a:t>
            </a:r>
            <a:endParaRPr lang="it-I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908720"/>
            <a:ext cx="696588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Two possible SPEC definitions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it-IT" sz="2400" b="1" dirty="0" smtClean="0">
                <a:sym typeface="Wingdings" panose="05000000000000000000" pitchFamily="2" charset="2"/>
              </a:rPr>
              <a:t>Via simulation</a:t>
            </a:r>
            <a:r>
              <a:rPr lang="it-IT" sz="2400" dirty="0" smtClean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it-IT" sz="2400" dirty="0" smtClean="0"/>
              <a:t>We define a polishing quality spatial distribution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it-IT" sz="2400" dirty="0" smtClean="0"/>
              <a:t>Montecarlo generation of phase maps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it-IT" sz="2400" dirty="0" smtClean="0"/>
              <a:t>Computation of subtraction residuals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it-IT" sz="2400" dirty="0" smtClean="0"/>
              <a:t>Check of specifications</a:t>
            </a:r>
          </a:p>
          <a:p>
            <a:pPr marL="742950" lvl="1" indent="-285750">
              <a:buFont typeface="Wingdings" pitchFamily="2" charset="2"/>
              <a:buChar char="à"/>
            </a:pPr>
            <a:endParaRPr lang="it-IT" sz="2400" dirty="0"/>
          </a:p>
          <a:p>
            <a:pPr marL="285750" indent="-285750">
              <a:buFont typeface="Wingdings" pitchFamily="2" charset="2"/>
              <a:buChar char="à"/>
            </a:pPr>
            <a:r>
              <a:rPr lang="it-IT" sz="2400" b="1" dirty="0" smtClean="0"/>
              <a:t>Direct computation of subtraction residuals</a:t>
            </a:r>
          </a:p>
          <a:p>
            <a:pPr marL="742950" lvl="1" indent="-285750">
              <a:buFont typeface="Wingdings" pitchFamily="2" charset="2"/>
              <a:buChar char="à"/>
            </a:pP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4139952" y="4365104"/>
            <a:ext cx="2861425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/>
              <a:t>S</a:t>
            </a:r>
            <a:r>
              <a:rPr lang="en-US" sz="2000" b="1" dirty="0" smtClean="0"/>
              <a:t>  = PM Surf Map</a:t>
            </a:r>
          </a:p>
          <a:p>
            <a:pPr algn="just">
              <a:spcAft>
                <a:spcPts val="0"/>
              </a:spcAft>
            </a:pPr>
            <a:r>
              <a:rPr lang="en-US" sz="2000" b="1" dirty="0" err="1" smtClean="0"/>
              <a:t>dS</a:t>
            </a:r>
            <a:r>
              <a:rPr lang="en-US" sz="2000" b="1" dirty="0" smtClean="0"/>
              <a:t>= S- shift(S, 2pix, 2pix):</a:t>
            </a:r>
            <a:endParaRPr lang="it-IT" sz="2000" b="1" dirty="0"/>
          </a:p>
          <a:p>
            <a:pPr algn="just">
              <a:spcAft>
                <a:spcPts val="0"/>
              </a:spcAft>
            </a:pPr>
            <a:r>
              <a:rPr lang="en-US" sz="2000" b="1" dirty="0" err="1" smtClean="0"/>
              <a:t>dS</a:t>
            </a:r>
            <a:r>
              <a:rPr lang="en-US" sz="2000" b="1" dirty="0" smtClean="0"/>
              <a:t> </a:t>
            </a:r>
            <a:r>
              <a:rPr lang="en-US" sz="2000" b="1" dirty="0"/>
              <a:t>&lt; 3 nm RMS</a:t>
            </a:r>
            <a:endParaRPr lang="it-IT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38393" y="4122646"/>
            <a:ext cx="2019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Pix: </a:t>
            </a:r>
          </a:p>
          <a:p>
            <a:r>
              <a:rPr lang="it-IT" dirty="0" smtClean="0"/>
              <a:t>resolution element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3 nm </a:t>
            </a:r>
            <a:r>
              <a:rPr lang="it-IT" dirty="0" smtClean="0">
                <a:sym typeface="Wingdings" panose="05000000000000000000" pitchFamily="2" charset="2"/>
              </a:rPr>
              <a:t> 6 nm WF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 12 nm WF DPass</a:t>
            </a:r>
            <a:endParaRPr lang="it-IT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76256" y="4653136"/>
            <a:ext cx="360040" cy="219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84168" y="5157192"/>
            <a:ext cx="1054225" cy="408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496" y="3573016"/>
            <a:ext cx="59766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2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-99392"/>
            <a:ext cx="4186808" cy="1143000"/>
          </a:xfrm>
        </p:spPr>
        <p:txBody>
          <a:bodyPr/>
          <a:lstStyle/>
          <a:p>
            <a:pPr algn="l"/>
            <a:r>
              <a:rPr lang="it-IT" dirty="0" smtClean="0"/>
              <a:t>E-ELT &amp; M4</a:t>
            </a:r>
            <a:endParaRPr lang="it-IT" dirty="0"/>
          </a:p>
        </p:txBody>
      </p:sp>
      <p:pic>
        <p:nvPicPr>
          <p:cNvPr id="4" name="Picture 10" descr="elt1.jpg"/>
          <p:cNvPicPr>
            <a:picLocks noChangeAspect="1"/>
          </p:cNvPicPr>
          <p:nvPr/>
        </p:nvPicPr>
        <p:blipFill>
          <a:blip r:embed="rId2"/>
          <a:srcRect t="3439" b="6880"/>
          <a:stretch>
            <a:fillRect/>
          </a:stretch>
        </p:blipFill>
        <p:spPr bwMode="auto">
          <a:xfrm>
            <a:off x="4752528" y="332656"/>
            <a:ext cx="2267744" cy="17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bank.osa.org/getImage.xqy?img=dTcqLmxhcmdlLG9lLTE5LTE4LTE3MDk5LWcwMD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5"/>
          <a:stretch/>
        </p:blipFill>
        <p:spPr bwMode="auto">
          <a:xfrm rot="5400000">
            <a:off x="4483968" y="2089450"/>
            <a:ext cx="4605063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wKwk04G9u72fo4oVO6M-IcykzBctWCjvN4ASBq3AoSxZRo_V6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4642"/>
            <a:ext cx="1998295" cy="19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1.gstatic.com/images?q=tbn:ANd9GcRYJJd8M2-Oz589WaOWp-aw7IEdKBvb_H4PpcLoiWegIOTgTH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6840760" y="4797152"/>
            <a:ext cx="720080" cy="576064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524" y="980728"/>
            <a:ext cx="4775540" cy="5400600"/>
          </a:xfrm>
        </p:spPr>
        <p:txBody>
          <a:bodyPr>
            <a:normAutofit fontScale="85000" lnSpcReduction="20000"/>
          </a:bodyPr>
          <a:lstStyle/>
          <a:p>
            <a:r>
              <a:rPr lang="it-IT" sz="3500" dirty="0" smtClean="0"/>
              <a:t>M4: the E-ELT’s </a:t>
            </a:r>
            <a:r>
              <a:rPr lang="it-IT" sz="3500" dirty="0" smtClean="0"/>
              <a:t>DM</a:t>
            </a:r>
          </a:p>
          <a:p>
            <a:pPr marL="457200" lvl="1" indent="0">
              <a:buNone/>
            </a:pPr>
            <a:r>
              <a:rPr lang="it-IT" sz="2400" dirty="0"/>
              <a:t>Shape: </a:t>
            </a:r>
            <a:r>
              <a:rPr lang="it-IT" sz="2400" dirty="0" smtClean="0"/>
              <a:t>flat</a:t>
            </a:r>
          </a:p>
          <a:p>
            <a:pPr marL="457200" lvl="1" indent="0">
              <a:buNone/>
            </a:pPr>
            <a:r>
              <a:rPr lang="it-IT" sz="2400" dirty="0" smtClean="0"/>
              <a:t>A few</a:t>
            </a:r>
            <a:r>
              <a:rPr lang="it-IT" sz="2400" dirty="0" smtClean="0"/>
              <a:t> numbers:</a:t>
            </a:r>
          </a:p>
          <a:p>
            <a:pPr lvl="1"/>
            <a:r>
              <a:rPr lang="it-IT" sz="2400" dirty="0" smtClean="0"/>
              <a:t>OD</a:t>
            </a:r>
            <a:r>
              <a:rPr lang="it-IT" sz="2400" dirty="0" smtClean="0"/>
              <a:t>: </a:t>
            </a:r>
            <a:r>
              <a:rPr lang="it-IT" sz="2400" dirty="0" smtClean="0"/>
              <a:t>234cm</a:t>
            </a:r>
            <a:r>
              <a:rPr lang="it-IT" sz="2400" dirty="0" smtClean="0"/>
              <a:t>, ID: </a:t>
            </a:r>
            <a:r>
              <a:rPr lang="it-IT" sz="2400" dirty="0" smtClean="0"/>
              <a:t>54cm</a:t>
            </a:r>
            <a:endParaRPr lang="it-IT" sz="2400" dirty="0" smtClean="0"/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# segments: 6</a:t>
            </a:r>
            <a:endParaRPr lang="it-IT" sz="2400" dirty="0" smtClean="0"/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# actuators: 5316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on a triangular pattern (3.15cm pitch, 52.5 cm projected on M1)</a:t>
            </a:r>
          </a:p>
          <a:p>
            <a:pPr lvl="1"/>
            <a:r>
              <a:rPr lang="it-IT" sz="2400" dirty="0" smtClean="0"/>
              <a:t>Settling time&lt; 1ms</a:t>
            </a:r>
          </a:p>
          <a:p>
            <a:pPr lvl="1"/>
            <a:r>
              <a:rPr lang="it-IT" sz="2400" dirty="0" smtClean="0"/>
              <a:t>Fitt. Error, median seeing: </a:t>
            </a:r>
          </a:p>
          <a:p>
            <a:pPr marL="457200" lvl="1" indent="0">
              <a:buNone/>
            </a:pPr>
            <a:r>
              <a:rPr lang="it-IT" sz="2400" dirty="0" smtClean="0"/>
              <a:t>	145 nm WF</a:t>
            </a:r>
          </a:p>
          <a:p>
            <a:pPr lvl="1"/>
            <a:r>
              <a:rPr lang="it-IT" sz="2400" dirty="0" smtClean="0"/>
              <a:t>Flattening spec: </a:t>
            </a:r>
            <a:endParaRPr lang="it-IT" sz="2400" dirty="0"/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400" dirty="0" smtClean="0">
                <a:solidFill>
                  <a:srgbClr val="FF0000"/>
                </a:solidFill>
              </a:rPr>
              <a:t>20 </a:t>
            </a:r>
            <a:r>
              <a:rPr lang="it-IT" sz="2400" dirty="0">
                <a:solidFill>
                  <a:srgbClr val="FF0000"/>
                </a:solidFill>
              </a:rPr>
              <a:t>nm WF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/>
              <a:t>Pupil position midway M4/M5:</a:t>
            </a:r>
          </a:p>
          <a:p>
            <a:pPr marL="914400" lvl="2" indent="0">
              <a:buNone/>
            </a:pP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Optical area moves on M4, depending on field</a:t>
            </a:r>
            <a:endParaRPr lang="it-IT" sz="2400" dirty="0" smtClean="0"/>
          </a:p>
          <a:p>
            <a:pPr lvl="1"/>
            <a:r>
              <a:rPr lang="it-IT" sz="2400" dirty="0" smtClean="0"/>
              <a:t>M5: Tip-Tilt only</a:t>
            </a:r>
          </a:p>
          <a:p>
            <a:pPr lvl="1"/>
            <a:endParaRPr lang="it-IT" sz="2000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7" name="Picture 2" descr="D:\Astro\ARCETRI\ESO\M4\MAIT\PPT\M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5312" r="25605" b="5515"/>
          <a:stretch/>
        </p:blipFill>
        <p:spPr bwMode="auto">
          <a:xfrm>
            <a:off x="4861048" y="2723703"/>
            <a:ext cx="1679353" cy="16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92688" y="3861048"/>
            <a:ext cx="660399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 smtClean="0"/>
              <a:t>M4 project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6" y="1105945"/>
            <a:ext cx="4485184" cy="5347391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Partners</a:t>
            </a:r>
          </a:p>
          <a:p>
            <a:pPr lvl="1"/>
            <a:r>
              <a:rPr lang="it-IT" dirty="0" smtClean="0"/>
              <a:t>ADOPTICA as prime-contractor (companies consortium, MG+ADS)</a:t>
            </a:r>
          </a:p>
          <a:p>
            <a:pPr lvl="1"/>
            <a:r>
              <a:rPr lang="it-IT" dirty="0" smtClean="0"/>
              <a:t>INAF as sub-contractor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b="1" dirty="0" smtClean="0"/>
              <a:t>Allocated Budget:</a:t>
            </a:r>
          </a:p>
          <a:p>
            <a:pPr lvl="1"/>
            <a:r>
              <a:rPr lang="it-IT" dirty="0" smtClean="0"/>
              <a:t>~30M€ (tot)</a:t>
            </a:r>
          </a:p>
          <a:p>
            <a:pPr lvl="1"/>
            <a:r>
              <a:rPr lang="it-IT" dirty="0"/>
              <a:t>~ </a:t>
            </a:r>
            <a:r>
              <a:rPr lang="it-IT" dirty="0" smtClean="0"/>
              <a:t>1.3M€/7y (INAF)</a:t>
            </a:r>
          </a:p>
          <a:p>
            <a:pPr lvl="1"/>
            <a:r>
              <a:rPr lang="it-IT" dirty="0" smtClean="0"/>
              <a:t>2.5FTE/y</a:t>
            </a:r>
          </a:p>
          <a:p>
            <a:pPr lvl="1"/>
            <a:endParaRPr lang="it-IT" dirty="0"/>
          </a:p>
          <a:p>
            <a:r>
              <a:rPr lang="it-IT" b="1" dirty="0" smtClean="0"/>
              <a:t>INAF Team:</a:t>
            </a:r>
          </a:p>
          <a:p>
            <a:pPr lvl="1"/>
            <a:r>
              <a:rPr lang="it-IT" dirty="0" smtClean="0"/>
              <a:t>Riccardi, Briguglio, Xompero (OAA)</a:t>
            </a:r>
          </a:p>
          <a:p>
            <a:pPr lvl="1"/>
            <a:r>
              <a:rPr lang="it-IT" dirty="0" smtClean="0"/>
              <a:t>Pariani (OAB)</a:t>
            </a:r>
            <a:endParaRPr lang="it-IT" dirty="0"/>
          </a:p>
          <a:p>
            <a:pPr lvl="1"/>
            <a:r>
              <a:rPr lang="it-IT" dirty="0" smtClean="0"/>
              <a:t>0.5 more persons </a:t>
            </a:r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to be hired</a:t>
            </a:r>
            <a:r>
              <a:rPr lang="it-IT" dirty="0" smtClean="0"/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12160" y="980728"/>
            <a:ext cx="2696934" cy="2093595"/>
            <a:chOff x="6372200" y="1191389"/>
            <a:chExt cx="2336894" cy="1733555"/>
          </a:xfrm>
        </p:grpSpPr>
        <p:pic>
          <p:nvPicPr>
            <p:cNvPr id="4" name="Picture 2" descr="https://encrypted-tbn3.gstatic.com/images?q=tbn:ANd9GcS5uhy60pKkUJbtw3QqGvDdmInns4F7sJj7CuleLXkVShwEWq4lHKKul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757" y="2167265"/>
              <a:ext cx="757678" cy="757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372200" y="1191389"/>
              <a:ext cx="2336894" cy="945891"/>
              <a:chOff x="5113394" y="2159013"/>
              <a:chExt cx="2336894" cy="945891"/>
            </a:xfrm>
          </p:grpSpPr>
          <p:pic>
            <p:nvPicPr>
              <p:cNvPr id="5" name="Picture 4" descr="ADS_short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909" y="2564904"/>
                <a:ext cx="683379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 descr="Microgat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3394" y="2647040"/>
                <a:ext cx="1653515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 descr="http://www.adoptica.com/assets/frontend/onepage/img/logo/LogoHom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2159013"/>
                <a:ext cx="850909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4355976" y="3284984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 smtClean="0"/>
              <a:t>INAF Tasks:</a:t>
            </a:r>
          </a:p>
          <a:p>
            <a:pPr marL="914400" lvl="1" indent="-457200">
              <a:buFontTx/>
              <a:buChar char="-"/>
            </a:pPr>
            <a:r>
              <a:rPr lang="it-IT" sz="2400" dirty="0" smtClean="0"/>
              <a:t>AO expertise</a:t>
            </a:r>
          </a:p>
          <a:p>
            <a:pPr marL="914400" lvl="1" indent="-457200">
              <a:buFontTx/>
              <a:buChar char="-"/>
            </a:pPr>
            <a:r>
              <a:rPr lang="it-IT" sz="2400" dirty="0" smtClean="0"/>
              <a:t>Error budget</a:t>
            </a:r>
          </a:p>
          <a:p>
            <a:pPr marL="914400" lvl="1" indent="-457200">
              <a:buFontTx/>
              <a:buChar char="-"/>
            </a:pPr>
            <a:r>
              <a:rPr lang="it-IT" sz="2400" dirty="0" smtClean="0"/>
              <a:t>Optical design of Test Tower</a:t>
            </a:r>
          </a:p>
          <a:p>
            <a:pPr marL="914400" lvl="1" indent="-457200">
              <a:buFontTx/>
              <a:buChar char="-"/>
            </a:pPr>
            <a:r>
              <a:rPr lang="it-IT" sz="2400" dirty="0" smtClean="0"/>
              <a:t>Test </a:t>
            </a:r>
            <a:r>
              <a:rPr lang="it-IT" sz="2400" dirty="0" err="1" smtClean="0"/>
              <a:t>plan</a:t>
            </a:r>
            <a:r>
              <a:rPr lang="it-IT" sz="2400" dirty="0" smtClean="0"/>
              <a:t> and </a:t>
            </a:r>
            <a:r>
              <a:rPr lang="it-IT" sz="2400" dirty="0" err="1" smtClean="0"/>
              <a:t>procedures</a:t>
            </a:r>
            <a:endParaRPr lang="it-IT" sz="2400" dirty="0" smtClean="0"/>
          </a:p>
          <a:p>
            <a:pPr marL="914400" lvl="1" indent="-457200">
              <a:buFontTx/>
              <a:buChar char="-"/>
            </a:pPr>
            <a:r>
              <a:rPr lang="it-IT" sz="2400" dirty="0" err="1" smtClean="0"/>
              <a:t>Support</a:t>
            </a:r>
            <a:r>
              <a:rPr lang="it-IT" sz="2400" dirty="0" smtClean="0"/>
              <a:t> of </a:t>
            </a:r>
            <a:r>
              <a:rPr lang="it-IT" sz="2400" dirty="0" err="1"/>
              <a:t>T</a:t>
            </a:r>
            <a:r>
              <a:rPr lang="it-IT" sz="2400" dirty="0" err="1" smtClean="0"/>
              <a:t>ower</a:t>
            </a:r>
            <a:r>
              <a:rPr lang="it-IT" sz="2400" dirty="0" smtClean="0"/>
              <a:t> </a:t>
            </a:r>
            <a:r>
              <a:rPr lang="it-IT" sz="2400" dirty="0" err="1" smtClean="0"/>
              <a:t>integration</a:t>
            </a:r>
            <a:r>
              <a:rPr lang="it-IT" sz="2400" dirty="0" smtClean="0"/>
              <a:t> and </a:t>
            </a:r>
            <a:r>
              <a:rPr lang="it-IT" sz="2400" dirty="0" err="1" smtClean="0"/>
              <a:t>characterization</a:t>
            </a:r>
            <a:endParaRPr lang="it-IT" sz="2400" dirty="0" smtClean="0"/>
          </a:p>
          <a:p>
            <a:pPr marL="914400" lvl="1" indent="-457200">
              <a:buFontTx/>
              <a:buChar char="-"/>
            </a:pPr>
            <a:r>
              <a:rPr lang="it-IT" sz="2400" dirty="0" smtClean="0"/>
              <a:t>M4 optical </a:t>
            </a:r>
            <a:r>
              <a:rPr lang="it-IT" sz="2400" dirty="0" smtClean="0"/>
              <a:t>test (2022)</a:t>
            </a:r>
            <a:endParaRPr lang="it-IT" sz="2400" dirty="0"/>
          </a:p>
        </p:txBody>
      </p:sp>
      <p:sp>
        <p:nvSpPr>
          <p:cNvPr id="11" name="Rectangle 10"/>
          <p:cNvSpPr/>
          <p:nvPr/>
        </p:nvSpPr>
        <p:spPr>
          <a:xfrm>
            <a:off x="4355976" y="3260591"/>
            <a:ext cx="4680520" cy="3192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3970784" cy="1143000"/>
          </a:xfrm>
        </p:spPr>
        <p:txBody>
          <a:bodyPr/>
          <a:lstStyle/>
          <a:p>
            <a:r>
              <a:rPr lang="it-IT" dirty="0" smtClean="0"/>
              <a:t>The INAF Team</a:t>
            </a:r>
            <a:endParaRPr lang="it-IT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/>
          <a:stretch/>
        </p:blipFill>
        <p:spPr bwMode="auto">
          <a:xfrm>
            <a:off x="1691680" y="3842752"/>
            <a:ext cx="2577154" cy="301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0400" y="3545963"/>
            <a:ext cx="222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Marco Xompero-OAA</a:t>
            </a:r>
            <a:endParaRPr lang="it-IT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724128" y="639983"/>
            <a:ext cx="2732474" cy="2986013"/>
            <a:chOff x="5796136" y="764704"/>
            <a:chExt cx="2732474" cy="298601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079944"/>
              <a:ext cx="2732474" cy="2670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72200" y="764704"/>
              <a:ext cx="2088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Giorgio Pariani-OAB</a:t>
              </a:r>
              <a:endParaRPr lang="it-IT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64088" y="3717363"/>
            <a:ext cx="2523585" cy="3024005"/>
            <a:chOff x="467544" y="3870913"/>
            <a:chExt cx="2712164" cy="29298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299707"/>
              <a:ext cx="2712164" cy="250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6673" y="3870913"/>
              <a:ext cx="2381786" cy="39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Runa Briguglio-OAA</a:t>
              </a:r>
              <a:endParaRPr lang="it-IT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7584" y="799876"/>
            <a:ext cx="3204020" cy="2706881"/>
            <a:chOff x="5701489" y="4005064"/>
            <a:chExt cx="3204020" cy="270688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89" y="4299706"/>
              <a:ext cx="3204020" cy="241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30430" y="4005064"/>
              <a:ext cx="2381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Armando Riccardi-OAA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04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However, we fit well </a:t>
            </a:r>
            <a:r>
              <a:rPr lang="it-IT" i="1" dirty="0" smtClean="0"/>
              <a:t>into </a:t>
            </a:r>
            <a:br>
              <a:rPr lang="it-IT" i="1" dirty="0" smtClean="0"/>
            </a:br>
            <a:r>
              <a:rPr lang="it-IT" i="1" dirty="0" smtClean="0"/>
              <a:t>an </a:t>
            </a:r>
            <a:r>
              <a:rPr lang="it-IT" i="1" dirty="0"/>
              <a:t>ADONI meeting</a:t>
            </a:r>
            <a:br>
              <a:rPr lang="it-IT" i="1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D:\Runa\foto\LBT\cat-f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/>
          <a:stretch/>
        </p:blipFill>
        <p:spPr bwMode="auto">
          <a:xfrm>
            <a:off x="1691680" y="1907976"/>
            <a:ext cx="5384800" cy="45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2702" y="6509085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LBT Access road, february 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49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 smtClean="0"/>
              <a:t>Project timeline</a:t>
            </a:r>
            <a:endParaRPr lang="it-I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51098"/>
              </p:ext>
            </p:extLst>
          </p:nvPr>
        </p:nvGraphicFramePr>
        <p:xfrm>
          <a:off x="179512" y="1124744"/>
          <a:ext cx="8856983" cy="567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911"/>
                <a:gridCol w="1267052"/>
                <a:gridCol w="1267052"/>
                <a:gridCol w="1267052"/>
                <a:gridCol w="1281958"/>
                <a:gridCol w="1281958"/>
              </a:tblGrid>
              <a:tr h="500543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effectLst/>
                        </a:rPr>
                        <a:t>Date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08/10/2016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effectLst/>
                        </a:rPr>
                        <a:t>08/09/2017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>
                          <a:effectLst/>
                        </a:rPr>
                        <a:t>08/10/2019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>
                          <a:effectLst/>
                        </a:rPr>
                        <a:t>08/01/2020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>
                          <a:effectLst/>
                        </a:rPr>
                        <a:t>08/04/2022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80122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1" u="none" strike="noStrike">
                          <a:effectLst/>
                        </a:rPr>
                        <a:t>Deliverables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Optical Test Setup Critical Design Review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effectLst/>
                        </a:rPr>
                        <a:t>Final Design review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effectLst/>
                        </a:rPr>
                        <a:t>Optical Test Setup Review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effectLst/>
                        </a:rPr>
                        <a:t>Integration readiness review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u="none" strike="noStrike" dirty="0">
                          <a:effectLst/>
                        </a:rPr>
                        <a:t>In-Unit Optical Tests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380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Optical Test Setup Design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 dirty="0">
                          <a:effectLst/>
                        </a:rPr>
                        <a:t>X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3690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Optical test setup specification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 dirty="0">
                          <a:effectLst/>
                        </a:rPr>
                        <a:t>X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380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u="none" strike="noStrike" dirty="0">
                          <a:effectLst/>
                        </a:rPr>
                        <a:t>Compliance Matrix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>
                          <a:effectLst/>
                        </a:rPr>
                        <a:t>X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 dirty="0">
                          <a:effectLst/>
                        </a:rPr>
                        <a:t>X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380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Engineering Budgets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 dirty="0">
                          <a:effectLst/>
                        </a:rPr>
                        <a:t>X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 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36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Optical test setup Verification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>
                          <a:effectLst/>
                        </a:rPr>
                        <a:t>X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 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>
                          <a:effectLst/>
                        </a:rPr>
                        <a:t> </a:t>
                      </a:r>
                      <a:endParaRPr lang="it-IT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36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Optical test setup engineering budgets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>
                          <a:effectLst/>
                        </a:rPr>
                        <a:t>X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 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 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36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M4 Unit optical tests plan/procedure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>
                          <a:effectLst/>
                        </a:rPr>
                        <a:t>X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X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X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 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380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Optical test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800" u="none" strike="noStrike">
                          <a:effectLst/>
                        </a:rPr>
                        <a:t> </a:t>
                      </a:r>
                      <a:endParaRPr lang="it-IT" sz="4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3768" y="1196752"/>
            <a:ext cx="66602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2411760" y="908720"/>
            <a:ext cx="158417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7668344" y="908720"/>
            <a:ext cx="144016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7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Review of the test tower design</a:t>
            </a:r>
          </a:p>
          <a:p>
            <a:pPr lvl="2"/>
            <a:r>
              <a:rPr lang="it-IT" dirty="0" smtClean="0"/>
              <a:t>Interferometer replaced</a:t>
            </a:r>
          </a:p>
          <a:p>
            <a:pPr lvl="2"/>
            <a:r>
              <a:rPr lang="it-IT" dirty="0" smtClean="0"/>
              <a:t>Optical design: update/sensitivity/risks</a:t>
            </a:r>
          </a:p>
          <a:p>
            <a:pPr lvl="2"/>
            <a:r>
              <a:rPr lang="it-IT" dirty="0" smtClean="0"/>
              <a:t>Opto-mechanical fine tuning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2.  Test procedure</a:t>
            </a:r>
          </a:p>
          <a:p>
            <a:pPr lvl="2"/>
            <a:r>
              <a:rPr lang="it-IT" dirty="0" smtClean="0"/>
              <a:t>Risks/unknowns (experience with LBT/VLT +M4 prototype)</a:t>
            </a:r>
          </a:p>
          <a:p>
            <a:pPr lvl="2"/>
            <a:r>
              <a:rPr lang="it-IT" dirty="0" smtClean="0"/>
              <a:t>Simulations </a:t>
            </a:r>
          </a:p>
          <a:p>
            <a:pPr lvl="2"/>
            <a:endParaRPr lang="it-IT" dirty="0" smtClean="0"/>
          </a:p>
          <a:p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Overview of </a:t>
            </a:r>
            <a:r>
              <a:rPr lang="it-IT" dirty="0" smtClean="0"/>
              <a:t>on-going </a:t>
            </a:r>
            <a:r>
              <a:rPr lang="it-IT" dirty="0" smtClean="0"/>
              <a:t>activity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</TotalTime>
  <Words>1808</Words>
  <Application>Microsoft Office PowerPoint</Application>
  <PresentationFormat>On-screen Show (4:3)</PresentationFormat>
  <Paragraphs>507</Paragraphs>
  <Slides>31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Preparing the optical calibration of the M4-Deformable mirror for the E-ELT </vt:lpstr>
      <vt:lpstr>E-ELT &amp; M4</vt:lpstr>
      <vt:lpstr>E-ELT &amp; M4</vt:lpstr>
      <vt:lpstr>E-ELT &amp; M4</vt:lpstr>
      <vt:lpstr>M4 project</vt:lpstr>
      <vt:lpstr>The INAF Team</vt:lpstr>
      <vt:lpstr>However, we fit well into  an ADONI meeting </vt:lpstr>
      <vt:lpstr>Project timeline</vt:lpstr>
      <vt:lpstr>PowerPoint Presentation</vt:lpstr>
      <vt:lpstr>On-going activity 1 Test Tower Revision</vt:lpstr>
      <vt:lpstr>PowerPoint Presentation</vt:lpstr>
      <vt:lpstr>Test tower concept</vt:lpstr>
      <vt:lpstr>Test Tower Revision</vt:lpstr>
      <vt:lpstr>Fizeau?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many open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next?</vt:lpstr>
      <vt:lpstr>Summary</vt:lpstr>
      <vt:lpstr>Thanks for your attention  stay tuned for flattening in 2023</vt:lpstr>
      <vt:lpstr>Update of Parabolic mirror spec.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the optical calibration of the M4-Deformable mirror for the E-ELT</dc:title>
  <dc:creator>Runa</dc:creator>
  <cp:lastModifiedBy>Runa</cp:lastModifiedBy>
  <cp:revision>139</cp:revision>
  <dcterms:created xsi:type="dcterms:W3CDTF">2016-03-11T15:48:23Z</dcterms:created>
  <dcterms:modified xsi:type="dcterms:W3CDTF">2016-04-14T11:50:54Z</dcterms:modified>
</cp:coreProperties>
</file>