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1" r:id="rId7"/>
    <p:sldId id="262" r:id="rId8"/>
    <p:sldId id="260" r:id="rId9"/>
    <p:sldId id="267" r:id="rId10"/>
    <p:sldId id="268" r:id="rId11"/>
    <p:sldId id="274" r:id="rId12"/>
    <p:sldId id="263" r:id="rId13"/>
    <p:sldId id="271" r:id="rId14"/>
    <p:sldId id="264" r:id="rId15"/>
    <p:sldId id="265" r:id="rId16"/>
    <p:sldId id="266" r:id="rId17"/>
    <p:sldId id="275" r:id="rId18"/>
    <p:sldId id="270" r:id="rId19"/>
    <p:sldId id="269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F00"/>
    <a:srgbClr val="F2B800"/>
    <a:srgbClr val="00FF00"/>
    <a:srgbClr val="035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5" autoAdjust="0"/>
    <p:restoredTop sz="94660"/>
  </p:normalViewPr>
  <p:slideViewPr>
    <p:cSldViewPr>
      <p:cViewPr>
        <p:scale>
          <a:sx n="60" d="100"/>
          <a:sy n="60" d="100"/>
        </p:scale>
        <p:origin x="-702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B893-6ADC-4CF7-B96C-E68BA7D7F8F7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3F4E-1095-4F32-941F-C56C36B74C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5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B893-6ADC-4CF7-B96C-E68BA7D7F8F7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3F4E-1095-4F32-941F-C56C36B74C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9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B893-6ADC-4CF7-B96C-E68BA7D7F8F7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3F4E-1095-4F32-941F-C56C36B74C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alpha val="20000"/>
            </a:schemeClr>
          </a:solidFill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B893-6ADC-4CF7-B96C-E68BA7D7F8F7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3F4E-1095-4F32-941F-C56C36B74C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4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B893-6ADC-4CF7-B96C-E68BA7D7F8F7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3F4E-1095-4F32-941F-C56C36B74C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3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B893-6ADC-4CF7-B96C-E68BA7D7F8F7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3F4E-1095-4F32-941F-C56C36B74C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3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B893-6ADC-4CF7-B96C-E68BA7D7F8F7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3F4E-1095-4F32-941F-C56C36B74C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8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B893-6ADC-4CF7-B96C-E68BA7D7F8F7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3F4E-1095-4F32-941F-C56C36B74C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9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B893-6ADC-4CF7-B96C-E68BA7D7F8F7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3F4E-1095-4F32-941F-C56C36B74C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1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B893-6ADC-4CF7-B96C-E68BA7D7F8F7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3F4E-1095-4F32-941F-C56C36B74C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B893-6ADC-4CF7-B96C-E68BA7D7F8F7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3F4E-1095-4F32-941F-C56C36B74C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5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0B893-6ADC-4CF7-B96C-E68BA7D7F8F7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03F4E-1095-4F32-941F-C56C36B74C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7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ts-lesia.obspm.fr/projects/compass/wiki/Wiki" TargetMode="External"/><Relationship Id="rId2" Type="http://schemas.openxmlformats.org/officeDocument/2006/relationships/hyperlink" Target="http://frigaut.github.io/ya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fao.ucolick.org/software/cibola.php" TargetMode="External"/><Relationship Id="rId4" Type="http://schemas.openxmlformats.org/officeDocument/2006/relationships/hyperlink" Target="https://github.com/lianqiw/mao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MAORY Simulation Tool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alpha val="20000"/>
            </a:schemeClr>
          </a:solidFill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C. Arcidiacono, L. Schreiber, G. Bregoli, E.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Diolaiti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Mauro Patti, M.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Lombini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OA BOLOGNA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 descr="https://scontent.cdninstagram.com/hphotos-xtp1/t51.2885-15/s320x320/e35/12107500_495102694000856_146505901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3804"/>
            <a:ext cx="1752130" cy="175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610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 principles of </a:t>
            </a:r>
            <a:r>
              <a:rPr lang="en-US" dirty="0" smtClean="0"/>
              <a:t>MAO – Closed Loop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3" y="1600200"/>
            <a:ext cx="5400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Open </a:t>
            </a:r>
            <a:r>
              <a:rPr lang="en-US" sz="2000" dirty="0"/>
              <a:t>Loop </a:t>
            </a:r>
            <a:r>
              <a:rPr lang="en-US" sz="2000" dirty="0" smtClean="0"/>
              <a:t>is combined to the DM shape to get </a:t>
            </a:r>
            <a:r>
              <a:rPr lang="en-US" sz="2000" dirty="0" smtClean="0">
                <a:solidFill>
                  <a:srgbClr val="FF0000"/>
                </a:solidFill>
              </a:rPr>
              <a:t>residual WF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The phases of the guide stars are input for the </a:t>
            </a:r>
            <a:r>
              <a:rPr lang="en-US" sz="2000" dirty="0" smtClean="0">
                <a:solidFill>
                  <a:srgbClr val="FF0000"/>
                </a:solidFill>
              </a:rPr>
              <a:t>WFS  </a:t>
            </a:r>
            <a:r>
              <a:rPr lang="en-US" sz="2000" dirty="0">
                <a:solidFill>
                  <a:srgbClr val="FF0000"/>
                </a:solidFill>
              </a:rPr>
              <a:t>model/algorithm </a:t>
            </a:r>
            <a:r>
              <a:rPr lang="en-US" sz="2000" dirty="0" smtClean="0">
                <a:solidFill>
                  <a:srgbClr val="FF0000"/>
                </a:solidFill>
              </a:rPr>
              <a:t>that returns slopes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/>
              <a:t>From the </a:t>
            </a:r>
            <a:r>
              <a:rPr lang="en-US" sz="2000" dirty="0" smtClean="0"/>
              <a:t>slopes </a:t>
            </a:r>
            <a:r>
              <a:rPr lang="en-US" sz="2000" dirty="0"/>
              <a:t>vector the commands to the </a:t>
            </a:r>
            <a:r>
              <a:rPr lang="en-US" sz="2000" dirty="0" smtClean="0">
                <a:solidFill>
                  <a:srgbClr val="FF0000"/>
                </a:solidFill>
              </a:rPr>
              <a:t>DM(s</a:t>
            </a:r>
            <a:r>
              <a:rPr lang="en-US" sz="2000" dirty="0">
                <a:solidFill>
                  <a:srgbClr val="FF0000"/>
                </a:solidFill>
              </a:rPr>
              <a:t>) </a:t>
            </a:r>
            <a:r>
              <a:rPr lang="en-US" sz="2000" dirty="0" smtClean="0">
                <a:solidFill>
                  <a:srgbClr val="FF0000"/>
                </a:solidFill>
              </a:rPr>
              <a:t>delta commands</a:t>
            </a:r>
            <a:r>
              <a:rPr lang="en-US" sz="2000" dirty="0" smtClean="0"/>
              <a:t> </a:t>
            </a:r>
            <a:r>
              <a:rPr lang="en-US" sz="2000" dirty="0"/>
              <a:t>are calculated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DMs shapes are </a:t>
            </a:r>
            <a:r>
              <a:rPr lang="en-US" sz="2000" dirty="0"/>
              <a:t>calculated </a:t>
            </a:r>
            <a:r>
              <a:rPr lang="en-US" sz="2000" dirty="0" smtClean="0"/>
              <a:t>from </a:t>
            </a:r>
            <a:r>
              <a:rPr lang="en-US" sz="2000" dirty="0"/>
              <a:t>Influence Function or </a:t>
            </a:r>
            <a:r>
              <a:rPr lang="en-US" sz="2000" dirty="0" smtClean="0"/>
              <a:t>from modal base, considering the </a:t>
            </a:r>
            <a:r>
              <a:rPr lang="en-US" sz="2000" dirty="0"/>
              <a:t>temporal </a:t>
            </a:r>
            <a:r>
              <a:rPr lang="en-US" sz="2000" dirty="0" smtClean="0"/>
              <a:t>behavior/inertia </a:t>
            </a:r>
            <a:r>
              <a:rPr lang="en-US" sz="2000" dirty="0"/>
              <a:t>of the </a:t>
            </a:r>
            <a:r>
              <a:rPr lang="en-US" sz="2000" dirty="0" smtClean="0"/>
              <a:t>DM [pure integrator with delay, low pass filter </a:t>
            </a:r>
            <a:r>
              <a:rPr lang="en-US" sz="2000" dirty="0" err="1" smtClean="0"/>
              <a:t>ord</a:t>
            </a:r>
            <a:r>
              <a:rPr lang="en-US" sz="2000" dirty="0" smtClean="0"/>
              <a:t> 1 or 2]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The DMs are subtracted from the open-loop  for all the field stars considering the delay and DM command vector updated.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Residual phases </a:t>
            </a:r>
            <a:r>
              <a:rPr lang="en-US" sz="2000" dirty="0"/>
              <a:t>are stored and loop </a:t>
            </a:r>
            <a:r>
              <a:rPr lang="en-US" sz="2000" dirty="0" smtClean="0"/>
              <a:t>goes back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Eventually Close Loop </a:t>
            </a:r>
            <a:r>
              <a:rPr lang="en-US" sz="2000" dirty="0" smtClean="0"/>
              <a:t>phases are saved into file and may </a:t>
            </a:r>
            <a:r>
              <a:rPr lang="en-US" sz="2000" dirty="0"/>
              <a:t>be used to generate PSF </a:t>
            </a:r>
            <a:r>
              <a:rPr lang="en-US" sz="2000" dirty="0" smtClean="0"/>
              <a:t>or for </a:t>
            </a:r>
            <a:r>
              <a:rPr lang="en-US" sz="2000" dirty="0"/>
              <a:t>analysis</a:t>
            </a:r>
          </a:p>
        </p:txBody>
      </p:sp>
      <p:sp>
        <p:nvSpPr>
          <p:cNvPr id="75" name="CasellaDiTesto 3"/>
          <p:cNvSpPr txBox="1"/>
          <p:nvPr/>
        </p:nvSpPr>
        <p:spPr>
          <a:xfrm>
            <a:off x="6381342" y="2060848"/>
            <a:ext cx="1963957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err="1" smtClean="0"/>
              <a:t>Atmospheric</a:t>
            </a:r>
            <a:r>
              <a:rPr lang="it-IT" sz="1600" dirty="0" smtClean="0"/>
              <a:t> </a:t>
            </a:r>
            <a:r>
              <a:rPr lang="it-IT" sz="1600" dirty="0" err="1" smtClean="0"/>
              <a:t>Layers</a:t>
            </a:r>
            <a:r>
              <a:rPr lang="it-IT" sz="1600" dirty="0" smtClean="0"/>
              <a:t> generation</a:t>
            </a:r>
            <a:endParaRPr lang="en-US" sz="1600" dirty="0"/>
          </a:p>
        </p:txBody>
      </p:sp>
      <p:sp>
        <p:nvSpPr>
          <p:cNvPr id="76" name="CasellaDiTesto 4"/>
          <p:cNvSpPr txBox="1"/>
          <p:nvPr/>
        </p:nvSpPr>
        <p:spPr>
          <a:xfrm>
            <a:off x="6381342" y="3356992"/>
            <a:ext cx="1963957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err="1" smtClean="0"/>
              <a:t>Telescope</a:t>
            </a:r>
            <a:r>
              <a:rPr lang="it-IT" sz="1600" dirty="0" smtClean="0"/>
              <a:t> </a:t>
            </a:r>
            <a:r>
              <a:rPr lang="it-IT" sz="1600" dirty="0" err="1" smtClean="0"/>
              <a:t>aberrations</a:t>
            </a:r>
            <a:endParaRPr lang="en-US" sz="1600" dirty="0"/>
          </a:p>
        </p:txBody>
      </p:sp>
      <p:sp>
        <p:nvSpPr>
          <p:cNvPr id="77" name="CasellaDiTesto 5"/>
          <p:cNvSpPr txBox="1"/>
          <p:nvPr/>
        </p:nvSpPr>
        <p:spPr>
          <a:xfrm>
            <a:off x="6381342" y="4026550"/>
            <a:ext cx="1963957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err="1" smtClean="0"/>
              <a:t>Influence</a:t>
            </a:r>
            <a:r>
              <a:rPr lang="it-IT" sz="1600" dirty="0" smtClean="0"/>
              <a:t> </a:t>
            </a:r>
            <a:r>
              <a:rPr lang="it-IT" sz="1600" dirty="0" err="1" smtClean="0"/>
              <a:t>functions</a:t>
            </a:r>
            <a:endParaRPr lang="en-US" sz="1600" dirty="0"/>
          </a:p>
        </p:txBody>
      </p:sp>
      <p:sp>
        <p:nvSpPr>
          <p:cNvPr id="78" name="CasellaDiTesto 6"/>
          <p:cNvSpPr txBox="1"/>
          <p:nvPr/>
        </p:nvSpPr>
        <p:spPr>
          <a:xfrm>
            <a:off x="6381342" y="4476773"/>
            <a:ext cx="1963957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err="1" smtClean="0"/>
              <a:t>Interaction</a:t>
            </a:r>
            <a:r>
              <a:rPr lang="it-IT" sz="1600" dirty="0" smtClean="0"/>
              <a:t> Matrix </a:t>
            </a:r>
            <a:r>
              <a:rPr lang="it-IT" sz="1600" dirty="0" err="1" smtClean="0"/>
              <a:t>calibration</a:t>
            </a:r>
            <a:endParaRPr lang="en-US" sz="1600" dirty="0"/>
          </a:p>
        </p:txBody>
      </p:sp>
      <p:sp>
        <p:nvSpPr>
          <p:cNvPr id="79" name="CasellaDiTesto 7"/>
          <p:cNvSpPr txBox="1"/>
          <p:nvPr/>
        </p:nvSpPr>
        <p:spPr>
          <a:xfrm>
            <a:off x="6383764" y="5106670"/>
            <a:ext cx="1961536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/>
              <a:t>Control Matrix </a:t>
            </a:r>
            <a:endParaRPr lang="en-US" sz="1600" dirty="0"/>
          </a:p>
        </p:txBody>
      </p:sp>
      <p:sp>
        <p:nvSpPr>
          <p:cNvPr id="80" name="CasellaDiTesto 8"/>
          <p:cNvSpPr txBox="1"/>
          <p:nvPr/>
        </p:nvSpPr>
        <p:spPr>
          <a:xfrm>
            <a:off x="6381342" y="2708920"/>
            <a:ext cx="1963957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err="1" smtClean="0"/>
              <a:t>Wavefronts</a:t>
            </a:r>
            <a:r>
              <a:rPr lang="it-IT" sz="1600" dirty="0" smtClean="0"/>
              <a:t> generation</a:t>
            </a:r>
            <a:endParaRPr lang="en-US" sz="1600" dirty="0"/>
          </a:p>
        </p:txBody>
      </p:sp>
      <p:sp>
        <p:nvSpPr>
          <p:cNvPr id="81" name="CasellaDiTesto 9"/>
          <p:cNvSpPr txBox="1"/>
          <p:nvPr/>
        </p:nvSpPr>
        <p:spPr>
          <a:xfrm>
            <a:off x="6381434" y="5473673"/>
            <a:ext cx="196407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err="1" smtClean="0"/>
              <a:t>Closed</a:t>
            </a:r>
            <a:r>
              <a:rPr lang="it-IT" sz="1600" dirty="0" smtClean="0"/>
              <a:t> </a:t>
            </a:r>
            <a:r>
              <a:rPr lang="it-IT" sz="1600" dirty="0" err="1" smtClean="0"/>
              <a:t>Loop</a:t>
            </a:r>
            <a:r>
              <a:rPr lang="it-IT" sz="1600" dirty="0" smtClean="0"/>
              <a:t> </a:t>
            </a:r>
            <a:r>
              <a:rPr lang="it-IT" sz="1600" dirty="0" err="1" smtClean="0"/>
              <a:t>correction</a:t>
            </a:r>
            <a:endParaRPr lang="en-US" sz="1600" dirty="0"/>
          </a:p>
        </p:txBody>
      </p:sp>
      <p:sp>
        <p:nvSpPr>
          <p:cNvPr id="82" name="CasellaDiTesto 10"/>
          <p:cNvSpPr txBox="1"/>
          <p:nvPr/>
        </p:nvSpPr>
        <p:spPr>
          <a:xfrm>
            <a:off x="5694674" y="6186790"/>
            <a:ext cx="1841309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/>
              <a:t>PSF generation</a:t>
            </a:r>
            <a:endParaRPr lang="en-US" sz="1600" dirty="0"/>
          </a:p>
        </p:txBody>
      </p:sp>
      <p:sp>
        <p:nvSpPr>
          <p:cNvPr id="83" name="CasellaDiTesto 11"/>
          <p:cNvSpPr txBox="1"/>
          <p:nvPr/>
        </p:nvSpPr>
        <p:spPr>
          <a:xfrm>
            <a:off x="7580905" y="6186790"/>
            <a:ext cx="951535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err="1" smtClean="0"/>
              <a:t>Analisys</a:t>
            </a:r>
            <a:endParaRPr lang="en-US" sz="1600" dirty="0"/>
          </a:p>
        </p:txBody>
      </p:sp>
      <p:sp>
        <p:nvSpPr>
          <p:cNvPr id="84" name="CasellaDiTesto 21"/>
          <p:cNvSpPr txBox="1"/>
          <p:nvPr/>
        </p:nvSpPr>
        <p:spPr>
          <a:xfrm>
            <a:off x="6383855" y="1412776"/>
            <a:ext cx="1961651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/>
              <a:t>Input IDL </a:t>
            </a:r>
            <a:r>
              <a:rPr lang="it-IT" sz="1600" dirty="0" err="1" smtClean="0"/>
              <a:t>structures</a:t>
            </a:r>
            <a:r>
              <a:rPr lang="it-IT" sz="1600" dirty="0" smtClean="0"/>
              <a:t> generation</a:t>
            </a:r>
            <a:endParaRPr lang="en-US" sz="1600" dirty="0"/>
          </a:p>
        </p:txBody>
      </p:sp>
      <p:cxnSp>
        <p:nvCxnSpPr>
          <p:cNvPr id="85" name="Connettore 4 84"/>
          <p:cNvCxnSpPr>
            <a:stCxn id="84" idx="1"/>
            <a:endCxn id="75" idx="1"/>
          </p:cNvCxnSpPr>
          <p:nvPr/>
        </p:nvCxnSpPr>
        <p:spPr>
          <a:xfrm rot="10800000" flipV="1">
            <a:off x="6381343" y="1705164"/>
            <a:ext cx="2513" cy="648072"/>
          </a:xfrm>
          <a:prstGeom prst="bentConnector3">
            <a:avLst>
              <a:gd name="adj1" fmla="val 919669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4 85"/>
          <p:cNvCxnSpPr>
            <a:stCxn id="84" idx="1"/>
            <a:endCxn id="80" idx="1"/>
          </p:cNvCxnSpPr>
          <p:nvPr/>
        </p:nvCxnSpPr>
        <p:spPr>
          <a:xfrm rot="10800000" flipV="1">
            <a:off x="6381343" y="1705164"/>
            <a:ext cx="2513" cy="1296144"/>
          </a:xfrm>
          <a:prstGeom prst="bentConnector3">
            <a:avLst>
              <a:gd name="adj1" fmla="val 919669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4 86"/>
          <p:cNvCxnSpPr>
            <a:stCxn id="84" idx="1"/>
            <a:endCxn id="76" idx="1"/>
          </p:cNvCxnSpPr>
          <p:nvPr/>
        </p:nvCxnSpPr>
        <p:spPr>
          <a:xfrm rot="10800000" flipV="1">
            <a:off x="6381343" y="1705164"/>
            <a:ext cx="2513" cy="1944216"/>
          </a:xfrm>
          <a:prstGeom prst="bentConnector3">
            <a:avLst>
              <a:gd name="adj1" fmla="val 919669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4 87"/>
          <p:cNvCxnSpPr>
            <a:stCxn id="84" idx="1"/>
            <a:endCxn id="77" idx="1"/>
          </p:cNvCxnSpPr>
          <p:nvPr/>
        </p:nvCxnSpPr>
        <p:spPr>
          <a:xfrm rot="10800000" flipV="1">
            <a:off x="6381343" y="1705163"/>
            <a:ext cx="2513" cy="2490663"/>
          </a:xfrm>
          <a:prstGeom prst="bentConnector3">
            <a:avLst>
              <a:gd name="adj1" fmla="val 919669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4 88"/>
          <p:cNvCxnSpPr>
            <a:stCxn id="84" idx="1"/>
            <a:endCxn id="78" idx="1"/>
          </p:cNvCxnSpPr>
          <p:nvPr/>
        </p:nvCxnSpPr>
        <p:spPr>
          <a:xfrm rot="10800000" flipV="1">
            <a:off x="6381343" y="1705163"/>
            <a:ext cx="2513" cy="3063997"/>
          </a:xfrm>
          <a:prstGeom prst="bentConnector3">
            <a:avLst>
              <a:gd name="adj1" fmla="val 919669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4 89"/>
          <p:cNvCxnSpPr>
            <a:stCxn id="84" idx="1"/>
            <a:endCxn id="79" idx="1"/>
          </p:cNvCxnSpPr>
          <p:nvPr/>
        </p:nvCxnSpPr>
        <p:spPr>
          <a:xfrm rot="10800000" flipV="1">
            <a:off x="6383765" y="1705163"/>
            <a:ext cx="91" cy="3570783"/>
          </a:xfrm>
          <a:prstGeom prst="bentConnector3">
            <a:avLst>
              <a:gd name="adj1" fmla="val 25130879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4 90"/>
          <p:cNvCxnSpPr>
            <a:stCxn id="84" idx="1"/>
            <a:endCxn id="81" idx="1"/>
          </p:cNvCxnSpPr>
          <p:nvPr/>
        </p:nvCxnSpPr>
        <p:spPr>
          <a:xfrm rot="10800000" flipV="1">
            <a:off x="6381435" y="1705163"/>
            <a:ext cx="2421" cy="4060897"/>
          </a:xfrm>
          <a:prstGeom prst="bentConnector3">
            <a:avLst>
              <a:gd name="adj1" fmla="val 954237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4 91"/>
          <p:cNvCxnSpPr>
            <a:stCxn id="84" idx="1"/>
            <a:endCxn id="82" idx="1"/>
          </p:cNvCxnSpPr>
          <p:nvPr/>
        </p:nvCxnSpPr>
        <p:spPr>
          <a:xfrm rot="10800000" flipV="1">
            <a:off x="5694675" y="1705163"/>
            <a:ext cx="689181" cy="4650903"/>
          </a:xfrm>
          <a:prstGeom prst="bentConnector3">
            <a:avLst>
              <a:gd name="adj1" fmla="val 13317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ttangolo 92"/>
          <p:cNvSpPr/>
          <p:nvPr/>
        </p:nvSpPr>
        <p:spPr>
          <a:xfrm>
            <a:off x="6316905" y="2008485"/>
            <a:ext cx="2092829" cy="1960147"/>
          </a:xfrm>
          <a:prstGeom prst="rect">
            <a:avLst/>
          </a:prstGeom>
          <a:solidFill>
            <a:schemeClr val="accent3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/>
          </a:p>
        </p:txBody>
      </p:sp>
      <p:sp>
        <p:nvSpPr>
          <p:cNvPr id="94" name="Rettangolo 93"/>
          <p:cNvSpPr/>
          <p:nvPr/>
        </p:nvSpPr>
        <p:spPr>
          <a:xfrm>
            <a:off x="6329982" y="3999804"/>
            <a:ext cx="2079752" cy="1445420"/>
          </a:xfrm>
          <a:prstGeom prst="rect">
            <a:avLst/>
          </a:prstGeom>
          <a:solidFill>
            <a:srgbClr val="4F81BD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/>
          </a:p>
        </p:txBody>
      </p:sp>
      <p:sp>
        <p:nvSpPr>
          <p:cNvPr id="95" name="Rettangolo 94"/>
          <p:cNvSpPr/>
          <p:nvPr/>
        </p:nvSpPr>
        <p:spPr>
          <a:xfrm>
            <a:off x="6381342" y="5446784"/>
            <a:ext cx="2007082" cy="611664"/>
          </a:xfrm>
          <a:prstGeom prst="rect">
            <a:avLst/>
          </a:prstGeom>
          <a:solidFill>
            <a:srgbClr val="FF000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/>
          </a:p>
        </p:txBody>
      </p:sp>
      <p:cxnSp>
        <p:nvCxnSpPr>
          <p:cNvPr id="96" name="Connettore 2 95"/>
          <p:cNvCxnSpPr/>
          <p:nvPr/>
        </p:nvCxnSpPr>
        <p:spPr>
          <a:xfrm>
            <a:off x="8392818" y="2363821"/>
            <a:ext cx="2142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2 96"/>
          <p:cNvCxnSpPr/>
          <p:nvPr/>
        </p:nvCxnSpPr>
        <p:spPr>
          <a:xfrm>
            <a:off x="5969036" y="6344592"/>
            <a:ext cx="0" cy="22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2 97"/>
          <p:cNvCxnSpPr/>
          <p:nvPr/>
        </p:nvCxnSpPr>
        <p:spPr>
          <a:xfrm>
            <a:off x="8384436" y="3009911"/>
            <a:ext cx="1769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2 98"/>
          <p:cNvCxnSpPr/>
          <p:nvPr/>
        </p:nvCxnSpPr>
        <p:spPr>
          <a:xfrm>
            <a:off x="8401744" y="4211216"/>
            <a:ext cx="1769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2 99"/>
          <p:cNvCxnSpPr/>
          <p:nvPr/>
        </p:nvCxnSpPr>
        <p:spPr>
          <a:xfrm>
            <a:off x="8419121" y="4815588"/>
            <a:ext cx="1769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2 100"/>
          <p:cNvCxnSpPr/>
          <p:nvPr/>
        </p:nvCxnSpPr>
        <p:spPr>
          <a:xfrm>
            <a:off x="8392818" y="5304234"/>
            <a:ext cx="1769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2 101"/>
          <p:cNvCxnSpPr/>
          <p:nvPr/>
        </p:nvCxnSpPr>
        <p:spPr>
          <a:xfrm>
            <a:off x="8392818" y="5810599"/>
            <a:ext cx="1769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2 102"/>
          <p:cNvCxnSpPr/>
          <p:nvPr/>
        </p:nvCxnSpPr>
        <p:spPr>
          <a:xfrm>
            <a:off x="8392818" y="3623112"/>
            <a:ext cx="1769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2 103"/>
          <p:cNvCxnSpPr/>
          <p:nvPr/>
        </p:nvCxnSpPr>
        <p:spPr>
          <a:xfrm>
            <a:off x="8388424" y="6381328"/>
            <a:ext cx="2230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2 104"/>
          <p:cNvCxnSpPr/>
          <p:nvPr/>
        </p:nvCxnSpPr>
        <p:spPr>
          <a:xfrm>
            <a:off x="8398576" y="1682026"/>
            <a:ext cx="2142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asellaDiTesto 85"/>
          <p:cNvSpPr txBox="1"/>
          <p:nvPr/>
        </p:nvSpPr>
        <p:spPr>
          <a:xfrm>
            <a:off x="8575496" y="1556792"/>
            <a:ext cx="5685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onsolas" panose="020B0609020204030204" pitchFamily="49" charset="0"/>
              </a:rPr>
              <a:t>.</a:t>
            </a:r>
            <a:r>
              <a:rPr lang="it-IT" sz="1300" dirty="0" err="1" smtClean="0">
                <a:latin typeface="Consolas" panose="020B0609020204030204" pitchFamily="49" charset="0"/>
              </a:rPr>
              <a:t>sav</a:t>
            </a:r>
            <a:endParaRPr lang="en-US" sz="1300" dirty="0">
              <a:latin typeface="Consolas" panose="020B0609020204030204" pitchFamily="49" charset="0"/>
            </a:endParaRPr>
          </a:p>
        </p:txBody>
      </p:sp>
      <p:sp>
        <p:nvSpPr>
          <p:cNvPr id="107" name="CasellaDiTesto 85"/>
          <p:cNvSpPr txBox="1"/>
          <p:nvPr/>
        </p:nvSpPr>
        <p:spPr>
          <a:xfrm>
            <a:off x="8509409" y="2204864"/>
            <a:ext cx="671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onsolas" panose="020B0609020204030204" pitchFamily="49" charset="0"/>
              </a:rPr>
              <a:t>.</a:t>
            </a:r>
            <a:r>
              <a:rPr lang="it-IT" sz="1300" dirty="0" err="1" smtClean="0">
                <a:latin typeface="Consolas" panose="020B0609020204030204" pitchFamily="49" charset="0"/>
              </a:rPr>
              <a:t>fits</a:t>
            </a:r>
            <a:endParaRPr lang="en-US" sz="1300" dirty="0">
              <a:latin typeface="Consolas" panose="020B0609020204030204" pitchFamily="49" charset="0"/>
            </a:endParaRPr>
          </a:p>
        </p:txBody>
      </p:sp>
      <p:sp>
        <p:nvSpPr>
          <p:cNvPr id="108" name="CasellaDiTesto 85"/>
          <p:cNvSpPr txBox="1"/>
          <p:nvPr/>
        </p:nvSpPr>
        <p:spPr>
          <a:xfrm>
            <a:off x="8490204" y="2856022"/>
            <a:ext cx="6537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onsolas" panose="020B0609020204030204" pitchFamily="49" charset="0"/>
              </a:rPr>
              <a:t>.</a:t>
            </a:r>
            <a:r>
              <a:rPr lang="it-IT" sz="1300" dirty="0" err="1" smtClean="0">
                <a:latin typeface="Consolas" panose="020B0609020204030204" pitchFamily="49" charset="0"/>
              </a:rPr>
              <a:t>fits</a:t>
            </a:r>
            <a:endParaRPr lang="en-US" sz="1300" dirty="0">
              <a:latin typeface="Consolas" panose="020B0609020204030204" pitchFamily="49" charset="0"/>
            </a:endParaRPr>
          </a:p>
        </p:txBody>
      </p:sp>
      <p:sp>
        <p:nvSpPr>
          <p:cNvPr id="109" name="CasellaDiTesto 85"/>
          <p:cNvSpPr txBox="1"/>
          <p:nvPr/>
        </p:nvSpPr>
        <p:spPr>
          <a:xfrm>
            <a:off x="8472896" y="3461035"/>
            <a:ext cx="671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onsolas" panose="020B0609020204030204" pitchFamily="49" charset="0"/>
              </a:rPr>
              <a:t>.</a:t>
            </a:r>
            <a:r>
              <a:rPr lang="it-IT" sz="1300" dirty="0" err="1" smtClean="0">
                <a:latin typeface="Consolas" panose="020B0609020204030204" pitchFamily="49" charset="0"/>
              </a:rPr>
              <a:t>fits</a:t>
            </a:r>
            <a:endParaRPr lang="en-US" sz="1300" dirty="0">
              <a:latin typeface="Consolas" panose="020B0609020204030204" pitchFamily="49" charset="0"/>
            </a:endParaRPr>
          </a:p>
        </p:txBody>
      </p:sp>
      <p:sp>
        <p:nvSpPr>
          <p:cNvPr id="110" name="CasellaDiTesto 85"/>
          <p:cNvSpPr txBox="1"/>
          <p:nvPr/>
        </p:nvSpPr>
        <p:spPr>
          <a:xfrm>
            <a:off x="8527642" y="4057327"/>
            <a:ext cx="7248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onsolas" panose="020B0609020204030204" pitchFamily="49" charset="0"/>
              </a:rPr>
              <a:t>.</a:t>
            </a:r>
            <a:r>
              <a:rPr lang="it-IT" sz="1300" dirty="0" err="1" smtClean="0">
                <a:latin typeface="Consolas" panose="020B0609020204030204" pitchFamily="49" charset="0"/>
              </a:rPr>
              <a:t>fits</a:t>
            </a:r>
            <a:endParaRPr lang="en-US" sz="1300" dirty="0">
              <a:latin typeface="Consolas" panose="020B0609020204030204" pitchFamily="49" charset="0"/>
            </a:endParaRPr>
          </a:p>
        </p:txBody>
      </p:sp>
      <p:sp>
        <p:nvSpPr>
          <p:cNvPr id="111" name="CasellaDiTesto 85"/>
          <p:cNvSpPr txBox="1"/>
          <p:nvPr/>
        </p:nvSpPr>
        <p:spPr>
          <a:xfrm>
            <a:off x="8490204" y="4672587"/>
            <a:ext cx="6537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onsolas" panose="020B0609020204030204" pitchFamily="49" charset="0"/>
              </a:rPr>
              <a:t>.</a:t>
            </a:r>
            <a:r>
              <a:rPr lang="it-IT" sz="1300" dirty="0" err="1" smtClean="0">
                <a:latin typeface="Consolas" panose="020B0609020204030204" pitchFamily="49" charset="0"/>
              </a:rPr>
              <a:t>fits</a:t>
            </a:r>
            <a:endParaRPr lang="en-US" sz="1300" dirty="0">
              <a:latin typeface="Consolas" panose="020B0609020204030204" pitchFamily="49" charset="0"/>
            </a:endParaRPr>
          </a:p>
        </p:txBody>
      </p:sp>
      <p:sp>
        <p:nvSpPr>
          <p:cNvPr id="112" name="CasellaDiTesto 85"/>
          <p:cNvSpPr txBox="1"/>
          <p:nvPr/>
        </p:nvSpPr>
        <p:spPr>
          <a:xfrm>
            <a:off x="8507581" y="5142299"/>
            <a:ext cx="6364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onsolas" panose="020B0609020204030204" pitchFamily="49" charset="0"/>
              </a:rPr>
              <a:t>.</a:t>
            </a:r>
            <a:r>
              <a:rPr lang="it-IT" sz="1300" dirty="0" err="1" smtClean="0">
                <a:latin typeface="Consolas" panose="020B0609020204030204" pitchFamily="49" charset="0"/>
              </a:rPr>
              <a:t>fits</a:t>
            </a:r>
            <a:endParaRPr lang="en-US" sz="1300" dirty="0">
              <a:latin typeface="Consolas" panose="020B0609020204030204" pitchFamily="49" charset="0"/>
            </a:endParaRPr>
          </a:p>
        </p:txBody>
      </p:sp>
      <p:sp>
        <p:nvSpPr>
          <p:cNvPr id="113" name="CasellaDiTesto 85"/>
          <p:cNvSpPr txBox="1"/>
          <p:nvPr/>
        </p:nvSpPr>
        <p:spPr>
          <a:xfrm>
            <a:off x="8499967" y="5641503"/>
            <a:ext cx="6440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onsolas" panose="020B0609020204030204" pitchFamily="49" charset="0"/>
              </a:rPr>
              <a:t>.</a:t>
            </a:r>
            <a:r>
              <a:rPr lang="it-IT" sz="1300" dirty="0" err="1" smtClean="0">
                <a:latin typeface="Consolas" panose="020B0609020204030204" pitchFamily="49" charset="0"/>
              </a:rPr>
              <a:t>fits</a:t>
            </a:r>
            <a:endParaRPr lang="en-US" sz="1300" dirty="0">
              <a:latin typeface="Consolas" panose="020B0609020204030204" pitchFamily="49" charset="0"/>
            </a:endParaRPr>
          </a:p>
        </p:txBody>
      </p:sp>
      <p:sp>
        <p:nvSpPr>
          <p:cNvPr id="114" name="CasellaDiTesto 85"/>
          <p:cNvSpPr txBox="1"/>
          <p:nvPr/>
        </p:nvSpPr>
        <p:spPr>
          <a:xfrm>
            <a:off x="8528045" y="6217567"/>
            <a:ext cx="615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latin typeface="Consolas" panose="020B0609020204030204" pitchFamily="49" charset="0"/>
              </a:rPr>
              <a:t>.</a:t>
            </a:r>
            <a:r>
              <a:rPr lang="it-IT" sz="1400" dirty="0" err="1" smtClean="0">
                <a:latin typeface="Consolas" panose="020B0609020204030204" pitchFamily="49" charset="0"/>
              </a:rPr>
              <a:t>eps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15" name="CasellaDiTesto 85"/>
          <p:cNvSpPr txBox="1"/>
          <p:nvPr/>
        </p:nvSpPr>
        <p:spPr>
          <a:xfrm>
            <a:off x="5684535" y="6550223"/>
            <a:ext cx="569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/>
              <a:t>.</a:t>
            </a:r>
            <a:r>
              <a:rPr lang="it-IT" sz="1600" dirty="0" err="1" smtClean="0"/>
              <a:t>fits</a:t>
            </a:r>
            <a:endParaRPr lang="en-US" sz="1600" dirty="0"/>
          </a:p>
        </p:txBody>
      </p:sp>
      <p:cxnSp>
        <p:nvCxnSpPr>
          <p:cNvPr id="116" name="Connettore 2 115"/>
          <p:cNvCxnSpPr/>
          <p:nvPr/>
        </p:nvCxnSpPr>
        <p:spPr>
          <a:xfrm>
            <a:off x="7956376" y="2547957"/>
            <a:ext cx="0" cy="3924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7" name="Connettore 2 116"/>
          <p:cNvCxnSpPr/>
          <p:nvPr/>
        </p:nvCxnSpPr>
        <p:spPr>
          <a:xfrm>
            <a:off x="8184055" y="316333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8" name="Connettore 2 117"/>
          <p:cNvCxnSpPr/>
          <p:nvPr/>
        </p:nvCxnSpPr>
        <p:spPr>
          <a:xfrm>
            <a:off x="7956376" y="4950253"/>
            <a:ext cx="14588" cy="338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9" name="Connettore 2 118"/>
          <p:cNvCxnSpPr/>
          <p:nvPr/>
        </p:nvCxnSpPr>
        <p:spPr>
          <a:xfrm>
            <a:off x="8256063" y="3692446"/>
            <a:ext cx="0" cy="19351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0" name="Connettore 2 119"/>
          <p:cNvCxnSpPr/>
          <p:nvPr/>
        </p:nvCxnSpPr>
        <p:spPr>
          <a:xfrm>
            <a:off x="6959919" y="5926368"/>
            <a:ext cx="0" cy="4549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1" name="Connettore 2 120"/>
          <p:cNvCxnSpPr/>
          <p:nvPr/>
        </p:nvCxnSpPr>
        <p:spPr>
          <a:xfrm>
            <a:off x="8172400" y="4171446"/>
            <a:ext cx="0" cy="4549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2" name="Connettore 2 121"/>
          <p:cNvCxnSpPr/>
          <p:nvPr/>
        </p:nvCxnSpPr>
        <p:spPr>
          <a:xfrm>
            <a:off x="8100392" y="5275947"/>
            <a:ext cx="0" cy="4549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3" name="Connettore 2 122"/>
          <p:cNvCxnSpPr/>
          <p:nvPr/>
        </p:nvCxnSpPr>
        <p:spPr>
          <a:xfrm>
            <a:off x="8172400" y="5838602"/>
            <a:ext cx="0" cy="4707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4" name="Connettore 2 123"/>
          <p:cNvCxnSpPr/>
          <p:nvPr/>
        </p:nvCxnSpPr>
        <p:spPr>
          <a:xfrm>
            <a:off x="7208259" y="6237312"/>
            <a:ext cx="6761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5" name="Rettangolo 124"/>
          <p:cNvSpPr/>
          <p:nvPr/>
        </p:nvSpPr>
        <p:spPr>
          <a:xfrm>
            <a:off x="5640800" y="5160094"/>
            <a:ext cx="68918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6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ll MT" panose="02020503060305020303" pitchFamily="18" charset="0"/>
              </a:rPr>
              <a:t>{</a:t>
            </a:r>
            <a:endParaRPr lang="it-IT" sz="6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55" name="Picture 2" descr="http://www.unh.edu/unhtales/wp-content/uploads/2016/01/Reduce-Reuse-Recyc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771" y="95766"/>
            <a:ext cx="2804629" cy="120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278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eventually</a:t>
            </a:r>
            <a:endParaRPr lang="en-US" dirty="0"/>
          </a:p>
        </p:txBody>
      </p:sp>
      <p:pic>
        <p:nvPicPr>
          <p:cNvPr id="2050" name="Picture 2" descr="http://alabama.mygreenbirmingham.com/wp-content/uploads/sites/3/2014/02/Recycling-Bins-780x585-e1392060311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62036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971600" y="3246075"/>
            <a:ext cx="144016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STREHL RATIO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982326" y="3356992"/>
            <a:ext cx="1157626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PSF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716016" y="3334471"/>
            <a:ext cx="1440160" cy="461665"/>
          </a:xfrm>
          <a:prstGeom prst="rect">
            <a:avLst/>
          </a:prstGeom>
          <a:solidFill>
            <a:srgbClr val="B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WF </a:t>
            </a:r>
            <a:r>
              <a:rPr lang="en-US" sz="2400" dirty="0" err="1" smtClean="0">
                <a:solidFill>
                  <a:schemeClr val="bg1"/>
                </a:solidFill>
              </a:rPr>
              <a:t>Resid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588224" y="3384459"/>
            <a:ext cx="144016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Nice MAP</a:t>
            </a:r>
          </a:p>
        </p:txBody>
      </p:sp>
    </p:spTree>
    <p:extLst>
      <p:ext uri="{BB962C8B-B14F-4D97-AF65-F5344CB8AC3E}">
        <p14:creationId xmlns:p14="http://schemas.microsoft.com/office/powerpoint/2010/main" val="3916729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/>
          <a:lstStyle/>
          <a:p>
            <a:r>
              <a:rPr lang="en-US" dirty="0" smtClean="0"/>
              <a:t>Software and Hardware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Main code is IDL, good for Linux and Windows</a:t>
            </a:r>
          </a:p>
          <a:p>
            <a:r>
              <a:rPr lang="en-US" sz="2000" dirty="0" smtClean="0"/>
              <a:t>Optimized </a:t>
            </a:r>
            <a:r>
              <a:rPr lang="en-US" sz="2000" dirty="0"/>
              <a:t>FFTW routines and </a:t>
            </a:r>
            <a:r>
              <a:rPr lang="en-US" sz="2000" dirty="0" smtClean="0"/>
              <a:t>from Intel Math Kernel Lib are </a:t>
            </a:r>
            <a:r>
              <a:rPr lang="en-US" sz="2000" dirty="0"/>
              <a:t>available only </a:t>
            </a:r>
            <a:r>
              <a:rPr lang="en-US" sz="2000" dirty="0" smtClean="0"/>
              <a:t>in Linux and accessible from IDL</a:t>
            </a:r>
          </a:p>
          <a:p>
            <a:r>
              <a:rPr lang="en-US" sz="2000" dirty="0" smtClean="0"/>
              <a:t>Multithreaded algorithms: </a:t>
            </a:r>
          </a:p>
          <a:p>
            <a:pPr lvl="1"/>
            <a:r>
              <a:rPr lang="en-US" sz="1600" dirty="0" smtClean="0"/>
              <a:t>Some smart C++ </a:t>
            </a:r>
          </a:p>
          <a:p>
            <a:pPr lvl="1"/>
            <a:r>
              <a:rPr lang="en-US" sz="1600" dirty="0" smtClean="0"/>
              <a:t>Some dummy multi IDL sessions.</a:t>
            </a:r>
          </a:p>
          <a:p>
            <a:r>
              <a:rPr lang="en-US" sz="2000" dirty="0" smtClean="0"/>
              <a:t>PSF generation in CUDA on GPU or IDL on CPU</a:t>
            </a:r>
          </a:p>
          <a:p>
            <a:r>
              <a:rPr lang="en-US" sz="2000" dirty="0" smtClean="0"/>
              <a:t>Pyramid and SH only on CPU.</a:t>
            </a:r>
          </a:p>
          <a:p>
            <a:r>
              <a:rPr lang="en-US" sz="2000" dirty="0" smtClean="0"/>
              <a:t>MAO was optimized for MAORY on the 4TESLA_GPU/12Core/256Gb RAM Workstation:</a:t>
            </a:r>
          </a:p>
          <a:p>
            <a:pPr lvl="1"/>
            <a:r>
              <a:rPr lang="en-US" sz="1800" dirty="0" smtClean="0"/>
              <a:t>LGS algorithm are in CUDA on GPU</a:t>
            </a:r>
          </a:p>
          <a:p>
            <a:pPr lvl="1"/>
            <a:r>
              <a:rPr lang="en-US" sz="1800" dirty="0" smtClean="0"/>
              <a:t>PSF Generation in CUDA on GPU</a:t>
            </a:r>
          </a:p>
          <a:p>
            <a:pPr marL="57150" indent="0">
              <a:buNone/>
            </a:pPr>
            <a:r>
              <a:rPr lang="en-US" sz="2000" dirty="0" smtClean="0"/>
              <a:t>MAO gains in speed adding more CPUs and adding more GPUs [+2] to match LGSs number.</a:t>
            </a:r>
          </a:p>
        </p:txBody>
      </p:sp>
      <p:pic>
        <p:nvPicPr>
          <p:cNvPr id="4" name="Picture 2" descr="C:\Users\Schreiber\work\conferenze\sexten_2015\maory poster\maory poster\img\fi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2520280" cy="188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Risultati immagini per fft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s://encrypted-tbn3.gstatic.com/images?q=tbn:ANd9GcS-gRAWfshxUR0sBfH86yXC5nVsDnyDCDBABAdDMwz28gQV6s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6370"/>
            <a:ext cx="18859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rends-group.com/Intel/pix/boxshots/HPC_Box_MK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778" y="2420888"/>
            <a:ext cx="1876159" cy="209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ftw.org/fftw-logo-me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988" y="3902258"/>
            <a:ext cx="2207146" cy="71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114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IDL multithread</a:t>
            </a:r>
            <a:endParaRPr lang="en-US" dirty="0"/>
          </a:p>
        </p:txBody>
      </p:sp>
      <p:sp>
        <p:nvSpPr>
          <p:cNvPr id="4" name="AutoShape 2" descr="https://sites.google.com/site/maorysimulations/project-updates/multithreadalgorithm/multithread.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sites.google.com/site/maorysimulations/project-updates/multithreadalgorithm/multithread.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C:\Users\ma\Google Drive\maory\IMG_1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318" y="2723821"/>
            <a:ext cx="539768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" y="312738"/>
            <a:ext cx="6588224" cy="347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187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Validation and Speed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Wrt</a:t>
            </a:r>
            <a:r>
              <a:rPr lang="en-US" dirty="0" smtClean="0"/>
              <a:t> to analytical formula [fitting error, Cone effect, Temporal Error]</a:t>
            </a:r>
          </a:p>
          <a:p>
            <a:r>
              <a:rPr lang="en-US" dirty="0" smtClean="0"/>
              <a:t>Comparison with ESO-Octopus for MAD and more cases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Fast Mode available by applying semi-analytic model of the WFS noise.</a:t>
            </a:r>
            <a:endParaRPr lang="en-US" dirty="0"/>
          </a:p>
          <a:p>
            <a:r>
              <a:rPr lang="en-US" dirty="0" smtClean="0"/>
              <a:t>Time for 3sec e2e simulation of MAD 10min from 7Layer to 5x5 grid PSF</a:t>
            </a:r>
          </a:p>
          <a:p>
            <a:r>
              <a:rPr lang="en-US" dirty="0" smtClean="0"/>
              <a:t>Time for e2e simulation of NGS MAORY from 35 Layer to 6x6 grid PSF [no </a:t>
            </a:r>
            <a:r>
              <a:rPr lang="en-US" dirty="0" err="1" smtClean="0"/>
              <a:t>Karhunen</a:t>
            </a:r>
            <a:r>
              <a:rPr lang="en-US" dirty="0" smtClean="0"/>
              <a:t> </a:t>
            </a:r>
            <a:r>
              <a:rPr lang="en-US" dirty="0" err="1" smtClean="0"/>
              <a:t>Loeve</a:t>
            </a:r>
            <a:r>
              <a:rPr lang="en-US" dirty="0" smtClean="0"/>
              <a:t> from IF] ~1h</a:t>
            </a:r>
          </a:p>
          <a:p>
            <a:pPr lvl="1"/>
            <a:r>
              <a:rPr lang="en-US" dirty="0" smtClean="0"/>
              <a:t>Modulated PYR ~ 0.5Hz</a:t>
            </a:r>
          </a:p>
          <a:p>
            <a:pPr lvl="1"/>
            <a:r>
              <a:rPr lang="en-US" dirty="0" smtClean="0"/>
              <a:t>Laser LGS  ~ 0.25Hz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33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Difficulties with MAO: </a:t>
            </a:r>
            <a:br>
              <a:rPr lang="en-US" dirty="0" smtClean="0"/>
            </a:br>
            <a:r>
              <a:rPr lang="en-US" dirty="0" smtClean="0"/>
              <a:t>physicist vs engineer paradigm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MAO is based on IDL:</a:t>
            </a:r>
          </a:p>
          <a:p>
            <a:pPr lvl="1"/>
            <a:r>
              <a:rPr lang="en-US" dirty="0" smtClean="0"/>
              <a:t>Easy to update and debug</a:t>
            </a:r>
          </a:p>
          <a:p>
            <a:pPr lvl="1"/>
            <a:r>
              <a:rPr lang="en-US" dirty="0" smtClean="0"/>
              <a:t>parallelization is not straightforward</a:t>
            </a:r>
          </a:p>
          <a:p>
            <a:pPr lvl="1"/>
            <a:r>
              <a:rPr lang="en-US" dirty="0" smtClean="0"/>
              <a:t>Code performance are not optimal</a:t>
            </a:r>
          </a:p>
          <a:p>
            <a:r>
              <a:rPr lang="en-US" dirty="0" smtClean="0"/>
              <a:t>MAO is being developed by physicist, so the structure is not the best software structure, the code is continuously debugged and it is somewhat floating.. but in this way we [AO developers] may have the control of the capabilities and it is not crystalized on a fixed version.</a:t>
            </a:r>
          </a:p>
          <a:p>
            <a:pPr lvl="1"/>
            <a:r>
              <a:rPr lang="en-US" dirty="0" smtClean="0"/>
              <a:t>Different level of “verbosity”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1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EELT MAORY Specifics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1" y="1600199"/>
            <a:ext cx="2386608" cy="2188841"/>
          </a:xfrm>
        </p:spPr>
        <p:txBody>
          <a:bodyPr>
            <a:noAutofit/>
          </a:bodyPr>
          <a:lstStyle/>
          <a:p>
            <a:r>
              <a:rPr lang="en-US" sz="1600" dirty="0" smtClean="0"/>
              <a:t>MAO was design to match the LGS/NGS/Reference nested loop scheme of MAORY. Easily can be downgraded to easier systems.</a:t>
            </a:r>
          </a:p>
          <a:p>
            <a:r>
              <a:rPr lang="en-US" sz="1600" dirty="0" smtClean="0"/>
              <a:t>EELT pupil </a:t>
            </a:r>
          </a:p>
          <a:p>
            <a:r>
              <a:rPr lang="en-US" sz="1600" dirty="0" smtClean="0"/>
              <a:t>EELT on axis aberrations</a:t>
            </a:r>
          </a:p>
          <a:p>
            <a:r>
              <a:rPr lang="en-US" sz="1600" dirty="0" smtClean="0"/>
              <a:t>EELT M4 influence function  and low pass filter description</a:t>
            </a:r>
          </a:p>
          <a:p>
            <a:r>
              <a:rPr lang="en-US" sz="1600" dirty="0" smtClean="0"/>
              <a:t>Sodium layer profile</a:t>
            </a:r>
          </a:p>
          <a:p>
            <a:r>
              <a:rPr lang="en-US" sz="1600" dirty="0" err="1" smtClean="0"/>
              <a:t>Armazones</a:t>
            </a:r>
            <a:r>
              <a:rPr lang="en-US" sz="1600" dirty="0" smtClean="0"/>
              <a:t> Turbulence Profile</a:t>
            </a:r>
          </a:p>
          <a:p>
            <a:endParaRPr lang="en-US" sz="1600" dirty="0"/>
          </a:p>
        </p:txBody>
      </p:sp>
      <p:pic>
        <p:nvPicPr>
          <p:cNvPr id="2051" name="Picture 3" descr="C:\Users\ma\Google Drive\maory\EELT.pupil.spi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21629"/>
            <a:ext cx="1666805" cy="168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a\Google Drive\maory\Maory_FoV.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519" y="2910816"/>
            <a:ext cx="6161993" cy="39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54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estafov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7060" y="0"/>
            <a:ext cx="9150870" cy="6863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942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Missing</a:t>
            </a:r>
          </a:p>
          <a:p>
            <a:r>
              <a:rPr lang="en-US" dirty="0" smtClean="0"/>
              <a:t>LGS multi GPU code is still not available from IDL (we have now only the original IDL code)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FF00"/>
                </a:solidFill>
              </a:rPr>
              <a:t>Available</a:t>
            </a:r>
          </a:p>
          <a:p>
            <a:r>
              <a:rPr lang="en-US" dirty="0" smtClean="0"/>
              <a:t>SCAO, GLAO, MCAO available with different reconstruction solution</a:t>
            </a:r>
          </a:p>
          <a:p>
            <a:r>
              <a:rPr lang="en-US" dirty="0" err="1" smtClean="0"/>
              <a:t>Kaczmarz</a:t>
            </a:r>
            <a:r>
              <a:rPr lang="en-US" dirty="0" smtClean="0"/>
              <a:t> loops</a:t>
            </a:r>
          </a:p>
          <a:p>
            <a:r>
              <a:rPr lang="en-US" dirty="0" smtClean="0"/>
              <a:t>MAORY Fast version</a:t>
            </a:r>
          </a:p>
          <a:p>
            <a:r>
              <a:rPr lang="en-US" dirty="0" err="1" smtClean="0"/>
              <a:t>Karhounen</a:t>
            </a:r>
            <a:r>
              <a:rPr lang="en-US" dirty="0" smtClean="0"/>
              <a:t> </a:t>
            </a:r>
            <a:r>
              <a:rPr lang="en-US" dirty="0" err="1" smtClean="0"/>
              <a:t>Loeve</a:t>
            </a:r>
            <a:r>
              <a:rPr lang="en-US" dirty="0" smtClean="0"/>
              <a:t> from IF</a:t>
            </a:r>
          </a:p>
          <a:p>
            <a:r>
              <a:rPr lang="en-US" dirty="0" smtClean="0"/>
              <a:t>IF physical model</a:t>
            </a:r>
          </a:p>
          <a:p>
            <a:r>
              <a:rPr lang="en-US" dirty="0" smtClean="0"/>
              <a:t>LGS and Sodium Layer Open Loop and Geometry</a:t>
            </a:r>
          </a:p>
          <a:p>
            <a:r>
              <a:rPr lang="en-US" dirty="0" smtClean="0"/>
              <a:t>Telescope Aberrations</a:t>
            </a:r>
          </a:p>
          <a:p>
            <a:r>
              <a:rPr lang="en-US" dirty="0" smtClean="0"/>
              <a:t>Single LGS GPU</a:t>
            </a:r>
            <a:endParaRPr lang="en-US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644008" y="1556792"/>
            <a:ext cx="4042792" cy="4525963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00FF00"/>
                </a:solidFill>
              </a:rPr>
              <a:t>Recently Checked</a:t>
            </a:r>
            <a:endParaRPr lang="en-US" dirty="0" smtClean="0"/>
          </a:p>
          <a:p>
            <a:r>
              <a:rPr lang="en-US" dirty="0" smtClean="0"/>
              <a:t>MAD MCAO SH</a:t>
            </a:r>
          </a:p>
          <a:p>
            <a:r>
              <a:rPr lang="en-US" dirty="0" smtClean="0"/>
              <a:t>LGS cone effect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00FF00"/>
                </a:solidFill>
              </a:rPr>
              <a:t>Currently Checking</a:t>
            </a:r>
          </a:p>
          <a:p>
            <a:r>
              <a:rPr lang="en-US" dirty="0" smtClean="0"/>
              <a:t>MMSE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00FF00"/>
                </a:solidFill>
              </a:rPr>
              <a:t>Currently testing</a:t>
            </a:r>
          </a:p>
          <a:p>
            <a:r>
              <a:rPr lang="en-US" dirty="0" smtClean="0"/>
              <a:t>Astrometric </a:t>
            </a:r>
            <a:r>
              <a:rPr lang="en-US" dirty="0" err="1" smtClean="0"/>
              <a:t>Distorsion</a:t>
            </a:r>
            <a:endParaRPr lang="en-US" dirty="0" smtClean="0"/>
          </a:p>
          <a:p>
            <a:r>
              <a:rPr lang="en-US" dirty="0" err="1" smtClean="0"/>
              <a:t>Atm</a:t>
            </a:r>
            <a:r>
              <a:rPr lang="en-US" dirty="0" smtClean="0"/>
              <a:t> </a:t>
            </a:r>
            <a:r>
              <a:rPr lang="en-US" dirty="0" err="1" smtClean="0"/>
              <a:t>Outerscale</a:t>
            </a:r>
            <a:r>
              <a:rPr lang="en-US" dirty="0" smtClean="0"/>
              <a:t> Effects</a:t>
            </a:r>
          </a:p>
        </p:txBody>
      </p:sp>
    </p:spTree>
    <p:extLst>
      <p:ext uri="{BB962C8B-B14F-4D97-AF65-F5344CB8AC3E}">
        <p14:creationId xmlns:p14="http://schemas.microsoft.com/office/powerpoint/2010/main" val="195804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are continuously developing code</a:t>
            </a:r>
          </a:p>
          <a:p>
            <a:r>
              <a:rPr lang="en-US" dirty="0" smtClean="0"/>
              <a:t>Debug is still running</a:t>
            </a:r>
          </a:p>
          <a:p>
            <a:r>
              <a:rPr lang="en-US" dirty="0" smtClean="0"/>
              <a:t>Full MAORY simulation are available and soon also </a:t>
            </a:r>
            <a:r>
              <a:rPr lang="en-US" smtClean="0"/>
              <a:t>in a faster </a:t>
            </a:r>
            <a:r>
              <a:rPr lang="en-US" dirty="0" smtClean="0"/>
              <a:t>mode</a:t>
            </a:r>
          </a:p>
          <a:p>
            <a:r>
              <a:rPr lang="en-US" dirty="0" smtClean="0"/>
              <a:t>A lot a work is foreseen now for the setup of the baseline scheme:</a:t>
            </a:r>
          </a:p>
          <a:p>
            <a:pPr lvl="1"/>
            <a:r>
              <a:rPr lang="en-US" dirty="0" smtClean="0"/>
              <a:t>best control matrix and in general control solution</a:t>
            </a:r>
          </a:p>
          <a:p>
            <a:pPr lvl="1"/>
            <a:r>
              <a:rPr lang="en-US" dirty="0" smtClean="0"/>
              <a:t>Way to deal with Lasers issues as spot truncation and sodium layer variation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Why do we need a sim tool?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7211144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Concepts validation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PYR </a:t>
            </a:r>
            <a:r>
              <a:rPr lang="en-US" sz="2000" dirty="0">
                <a:solidFill>
                  <a:srgbClr val="FF0000"/>
                </a:solidFill>
              </a:rPr>
              <a:t>is better than a SH</a:t>
            </a:r>
            <a:r>
              <a:rPr lang="en-US" sz="2000" dirty="0"/>
              <a:t> </a:t>
            </a:r>
            <a:r>
              <a:rPr lang="en-US" sz="2000" dirty="0" smtClean="0"/>
              <a:t>?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Best Wavelengths</a:t>
            </a:r>
            <a:r>
              <a:rPr lang="en-US" sz="2000" dirty="0" smtClean="0"/>
              <a:t>?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Top Level Requirements / Performance </a:t>
            </a:r>
            <a:r>
              <a:rPr lang="en-US" sz="2400" dirty="0"/>
              <a:t>definition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What </a:t>
            </a:r>
            <a:r>
              <a:rPr lang="en-US" sz="2000" dirty="0"/>
              <a:t>performance can you get with our chosen PYR / DM </a:t>
            </a:r>
            <a:r>
              <a:rPr lang="en-US" sz="2000" dirty="0" smtClean="0"/>
              <a:t>?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Provide </a:t>
            </a:r>
            <a:r>
              <a:rPr lang="en-US" sz="2000" dirty="0"/>
              <a:t>PSFs to astronomers for science simulations / ETC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System </a:t>
            </a:r>
            <a:r>
              <a:rPr lang="en-US" sz="2400" dirty="0"/>
              <a:t>design / component and tolerances specification </a:t>
            </a:r>
            <a:r>
              <a:rPr lang="en-US" sz="2400" dirty="0" smtClean="0"/>
              <a:t>, PDR Error Budget!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How </a:t>
            </a:r>
            <a:r>
              <a:rPr lang="en-US" sz="2000" dirty="0"/>
              <a:t>well do you need to align the PYR </a:t>
            </a:r>
            <a:r>
              <a:rPr lang="en-US" sz="2000" dirty="0" err="1"/>
              <a:t>wrt</a:t>
            </a:r>
            <a:r>
              <a:rPr lang="en-US" sz="2000" dirty="0"/>
              <a:t>. DM ?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Real Time Computer Algorithm Simulations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Calibration Strategies definition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System </a:t>
            </a:r>
            <a:r>
              <a:rPr lang="en-US" sz="2400" dirty="0"/>
              <a:t>performance </a:t>
            </a:r>
            <a:r>
              <a:rPr lang="en-US" sz="2400" dirty="0" smtClean="0"/>
              <a:t>validation [A posteriori]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in </a:t>
            </a:r>
            <a:r>
              <a:rPr lang="en-US" sz="2000" dirty="0"/>
              <a:t>lab / on the sky we get what we </a:t>
            </a:r>
            <a:r>
              <a:rPr lang="en-US" sz="2000" dirty="0" smtClean="0"/>
              <a:t>simulated?</a:t>
            </a:r>
            <a:endParaRPr lang="en-US" sz="16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 R&amp;D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New rec algorithms, </a:t>
            </a:r>
            <a:r>
              <a:rPr lang="en-US" sz="2000" dirty="0"/>
              <a:t>testing of new </a:t>
            </a:r>
            <a:r>
              <a:rPr lang="en-US" sz="2000" dirty="0" smtClean="0"/>
              <a:t>concepts</a:t>
            </a:r>
            <a:endParaRPr lang="en-US" sz="2000" dirty="0"/>
          </a:p>
        </p:txBody>
      </p:sp>
      <p:sp>
        <p:nvSpPr>
          <p:cNvPr id="4" name="AutoShape 2" descr="data:image/png;base64,iVBORw0KGgoAAAANSUhEUgAAALYAAAEVCAMAAAB60e/CAAAAjVBMVEX///+Wlpb+/v4AAACZmZmfn59HR0fs7OyUlJRwcHBtbW3x8fH7+/v4+PjHx8fu7u7c3Nzm5ubIyMi7u7vR0dHBwcHi4uKysrLX19eMjIywsLC9vb2ioqKpqalnZ2eFhYV6enpPT09dXV0YGBg6OjpTU1NBQUFfX18vLy8zMzMmJiYiIiIbGxsRERELCwuzDzCIAAAgAElEQVR4nO1dCbeiurIOJMg8zwgkqIi6h///814SBpnU3afV3XetV+fe3siQfBSVSlWlkgDwIxJFkLjs37dRoYOn1FYqzynnhwSTJ1RH+ay9F/bXE2G/ETeF/QT6DW4/hd4M+9t5Tjlvhg3/H3Z32P4VPUsHN5qpyO5Zf0vx3ttfn3o+bJFhNQikVDtL3OJwRlxAvF5aAc/KFftnXgCbFq1/VC4ApgLzJTIROOpxQ6zuBafIQCQRybnN9P78K2AD46i1rHO+lHm1tGOGZLtNT/sYzCSF/sBQTTVYrnfdoi72j/wAtq73FY7qkW/DBiA99rfKX2henAUD9sfYnqtoxlVR29CPBGzt4iy+EnC1r8vnxjfBD2EX8RhvS0Y+nGtr1oT+i1MhgNFwfwS9MTYRmKese0ZPoQ96geZiKxz09jbhI2rP9I+JILqUiezmxzOXLrh4rwXlsSeoCSiIZwgkcRHxFcUsbERyYDFB5KWr2vXNdkqPlP4TQntSmn9qNQJ7yoLS0A6ZFbkfeKic9DGnqNxVuOVX9kkMIP4Eto8keeOlOsKZXAc7+xKRQHWPZu2WOm1a/HkCix5pfDHHMpXuvXFpu7zVCPzF3G9sXC/VqGc9ZcNu2l63J7NTPfKOStKPuC1Z4FjQyssI4K0AahEFxCWAbDGwrI7bu0+rvd35DqcilUFyZbjz7bYMboHrB23A7Z/NXudTCbrkExCbgn9B/pHS7+QHsi3FKATngEQqkpwqSEFlKIEWqUCzy6Tx2qo0yYNbduDulXkBcgkl1pLE67ceSLwIoFOae398wYGq0X0XJtlfYx2QQdZ6HpDjOjIIgZW7wM9tPQGe6NiBGYDA9Lap13KbNkkP7kIPwQVqejk4Qsz0h7M5GrOP68Ks/ThNOb1g7mDYNQOqGLVJeR6MfmRLiOvHqtqrWKoAafdy+CqTZY/Ofjq824SpMbsqggAyfoPyZM4rDeHR64/c6xOsgB/AFjtR5J1a15h67WT2vfWklxRnj7cn9Mg1Fu/EBOAMBQHWc9TsvvxrL3luklK+i+Mr4gPZFruGADrInWYbToK+3/obC9Dw09Rat62MrXo+nzVnfvWBbF+xATA8ioTRHY7x17Cnpc/J1FcsyYeaxNRFF8hGFOj0cdmQA1M/JHJiuIFJf8hG6fw97NuGrDjqQ/8ANu26sHzWSUBiLRQASbRYc07hLvW1XIuO+S6qwr+G3aFetc17ZT2H/VBISFz7xMikg64maV5KR32nE4AToAYYpC5um9IM9kKwZlhmF0Y3r9y/cuqBJqHXpNqrw1zRN6JUO7lk5mJtY4AtsKOwsYv1FdgiuNoaq8Wu81a8xfP/ADshRqMHNalNtwRmWRKg6gqwm0aKEJDkNF2BTTsY9XBM3VteGbjhCFw109/BXnQO01KvDJ3BJlAJfbLsMVtyw8RYO89KMBa9zho9hA2G9jIYmBOeiNde8mr1lRcuOu6hNsCCe84HvOxh7S18G2YFHGhXiqem7n+B/VPSBl1O3yv/NNvPZJSbqTgwTxIqlKGytKfu5rTro70ilHQxKKE1B8V+egLOkq4BPBN2LzLONR5q7MpB+bZknjs3TVeoiT5FFsM2RubDeIHa3H0TrH5vuEf3TNhDOU16bRPmZz5tH9l50CPBpzoR8ejL61SJx4y/CWyxqZnpqkt7aryLTxMStR5kIfzQR/VFrRk+nKji3mSgIOqqv5Wd2qWDRG2/Z/2Jf7Hbd5W1U/A8bhOIW5jAvoy/sEiNTu7cdF1dspdH14B66AScXrJO+iBnQDj34ZyWDtdCC+o5Q/dJ3CYHhVdo7EYWPWee3OwzowMOGjy+SB2swcw2qEt/dYfFameCq/4KRl+Qes75s2BrSL5QlwHIm2qkeDt2WR+nrK1FGVfPMQ1viavBGmcXzBJ61yaCybgy52vkNvwdbAWYKqwqJivj+EYH3D9BTfKlw0RkOS/ND5X/yBgDB26zgxA2PbhoDJNeM5/GbSYi9nar37ohysuqiVfq0g9nS3TJwhSl8oZhw70yB0pzN+F53O5rW6M1c6/9wYy1bwjV1Z7RFj7hRjv1MZgrPRH23dD01SiYnxaZHTL4pJMHKBlRLmTmwiR7KrfvmJ0jq2Z+Rbz+Oz0/swrG9FRuv4/+B2GzLvZ/E7YBH9u2P6L3CslzYIvvhM2a6pNgi6PRhJcThy0/gUvMlBNu9TRPJ94kb/bGf0JOvmly7/F9TyFRdAJoBatO9J+Ry4LA/uP7nkIi4EHnJ8AGFYQn+01SIoItc++fUVBBjaH35cGYFPYTRJKNrSyDBC8kKiXPqa2+PKnfekwi90+fU5aqPqecHxD3brxnh3feQSZ8Uh7gOLzzamK95LNg3wiuvoDEZ3L7rRag+ZzO/b2wxf9N2P8vJO91ykz4o6GSx/T/sB/R/8Neg/0Hr7EWRrtZwithi0P1139uAlkA658RJw9fy3gR7AfoDNPUddu2ZVd2XVeWbVs3zXtOljgu8uWybeq26ySBFW79uJAkhARB4P+XpDzPiyvRX+wyuybQP1Kexdut5QWOK+sLgE+GPYCV3SiIi1xIU0URpCL2fX8bekHiOFHEuUvZa+tToqyXGevdKKIv6rE39eMsR4qipIpUZFbiutcu5hHsLiot9iNdrbyN/vZha2ZvG7IbFEjBKa8opuyiFDBKKDmMOO4FcJuDljloCttx2P0Jf5KWYIU+Y4KS4lTJw0jWW9jiIiI+gg1cze4PGdnJSMyu6ZNAI7GCMU7zmDN3uw3D0LKsDncHOxqh5nhNk0n5ALzF3cHuUNNCaFHhlnLfj+OirWTbcvs2blCQHFAmGiAqbDHZSsR1gaMnvuFlw7ionaU7FRVZlsWMfC4VN2EPqM2eOPA5uwdmc9wtakZZVuR4Q/Lkbu5JI2tAarxKbrzSORQSziSgJueswGE3nK6nqlCQlDWtFjdndw87WIXdoTYodbgX7F6HTUEzKnOJkDsxh+SDfAWFB9SsSauQAC/2c0ASDFSCN/x9zZKpBUImsP0FbKeHPUEtihx43ygXUjKBfcUtNDmrc3sTNgnEQC0KcAgFkCUqsLKtAHYJoRdAG2S16ZtT/aUSJiR/Dlv8M9gZg502KYONs5uwUwMYBSrpB0Ek1wugqzLGkhsDnZAumTggWMqLXFWVNdgL2e5Fu5MRLiUT4XbmQhJOuZ2lDaGaXiHFPF92oLbJSWGferAYhGPCbVoKwUJaamm8bJJrsj1rkQOz5Z7Zd2Q7pkKNUYpxIT/qje2HvoSdxGlZl0Leo25hjxX3uElOgetrLXIqI70CjCmr6zrNPfkJ3WT70mZyhh8bqlYF3tmMUa8p7nE/aY87yaneboGzDgcpaaqpVR+RfoqdzKTHhUd4MuUo8eIcsT5NkfKYiQu1LhLetY+4PeslOeyr4qagvbA1ZWj3mDJOhIkjh+fTpkmfCJoLeb4nG2vTj/lT28QJrC1tRLRnbokaUTn9EtxE4V8g6bpxz9qyPjCXUH8rtw/8MEh4b94RPJywOU0a+xvU/cEWkA/chp5XCzZMnb5Li7OV2bBruuwtnEi2zXWZZaXZTYJO6Yf+JFaPqSmUy1YOzWeXTItLICHfCXzS/M5p4S4MJOiQH8wv+VOyXA9fWDL2811WFjCPQQGTuHx88x+Ru6lN9WgcXxTXpfwmIIYBSMsn+R8tToLNpjbx6WVBdDazJoae2FzMeU7IH1P/dKoAc9cYRviMsd8b5B5dsIUWCFz/r3nT+gHVQTarUnQO5rNU3xrpiQssuAXuRf1bZcUtNTkW9YNq6BfhlagBQCcTBJAaic3W+Nt6DIU2FP1EAIgIP/FC3DtaQ8DyhU02g+2niftT6jIIvXME7D2mvLgxM+dZxMIYrE9wYM7AE7CWv/WjckTgbVgiJxuoDnlX8ELcXHuwzixik8WMIHg82e4WIWbsuXyqwDl8PepuTqrMPi7I5jnkPyU5CFzWp9OPZnKv8Q0hXYklocqsKbVf+o/q5G/usRm3vImIoCnfEoWm9fqEVmcfCfsVbP5wrRiWfHZkCfMWzOgP/+tJQzWPqqWc5jMPdDbjHZj4zww3aiLUHovAhlS46Q/3TakqTMA9lVVlbkpWvxWtz7S5Qc438wZsn09RkKnmvhM2ezpJLJ/fqHaYffOq+lGXyeCZW5fN9/A+v5nDIXJBeyOVO9ZJ6pB29CIw2Uz45QzCCbXRW3ez4W7GAfJJR2bxjKyoHxNFemaqL4SwmyuhZEJ0t2m2Fp+K+Z8CfhYUdrZ75zhti8HmXZt/ONnt/Cao3YdNm0JK2mfzNq4QsBUf3oqbV9pm/uJv9rntE+ymAd3E0UA2mk4vK7Cd6BLfjvO9kHLYtjKhnQMRaKz3WBVwLhgKFSgu1/hTZvcZeL4yx3tItOwWt9RNgw34mglr3KYSgr8LncMnB44a4MN7+pkFFL58BsOdd968qTdrE6vYGaeJ+JGoblrU9vG/m2F/SU6fIJj1PSWazXPryOeKnaULN7XNZSYKnuVG/yExFH4vFRlfBoYFJQp96vWw45xNmWMHRr3T+YPmPl8r8x3EqndVveVeDK2u6eFq7IOze6x2ZT7637Hp5oiS5rdQA579Vp3KlpH+wFFymbQ1C3bzX4B5aLpXk51fEpEOiVjBPVPfbG4h7GZLAjcZSYB58LuQinku+VMgw/CXIHdEJaDiVjMj7hhzgO6l1tvXss/Md+En9QtpHzI278xQXiWRKY9elh2IOsaKOODC4MC0X4zDZV6c2IZXITF+GbbIm1eXGhJ9K70haFC3y/DlpB9Njj7T/oHyuLI8y9tRU6NqGLJ192l/OjlhPiu0jaQke9QPFBQf8i+LSEc6F2p+KH8yh57jy+DZ6KEGX90SW0xBBr8IdUTUR7tOKLU/Wtwg+bZcq9MtXjfrnfXpylsdg3skgkA2+kPzRNjAmmpTOyvYE5O/ld9fBTv1na7jPeLGVN/rsVWwVNGDmDdEV41MqtDDQZhDFhD+V3CzlBvUHjFzqSr9sA9hRVCB3oDaXWZH/S65UtsqmQ1Sw1oc7O6UBcyAyBW1vm4f/h5RTHW/AiDV2NrBCkEc+0aEoGdIcnfl9IR5QM8lEaStBYVjadPYe1gDtdTMGsIght1kfDF+v8d7nxia0mOLrcAE5xEw+IguUD4iAyRKRRIqHdsN+NdgMxKdzDmq/ah8St10fGodLwNgiJ1/TbB7iiAcpeShCzkODoOJ94r0a8DukgiSmlwVnLc5KXp/BSTvmrr4x8R037EGNu8wXeyHOEjbkQLD1VhU+F3hd3HWhFqDD0wXRZlSFMANMWWEbVAQF8TEMfCucRB3gd6Auq1mUVO/XMftp3RLyg4QhlTvIQvCM1F9t33kDbB1z1os1EftO2ofmdwNN9cjYdyVJHxkOxQ039FN0SE+WGfBCyisc7Kcb5hQTSFzTyC41eGZacqy0kR3G6fhVtdtXd9qL8hvWaewAEaJHIC3WpEToudpWTQsGU0jkq2qfpJObh8WzYhJoPMExiRyJNt32yxoIX2Y2Pccsg5lVQSKqyDfjCM1IJEkRSQuiO6hJPAabwa7baMJyVzZlWWdpU3lytblCWmUPJwZYH0Vk6dSqFA5NjXsColJJLY8YOHLxM8J0JGPpQVsHrRBaeJ2uZehH+YojmKnTaOLnIwnCb+a4yHv06QNoEiaZGdhMY9lksVKliIc+5U1hw2MmPh9jq7sFIEVS9to6/cpok6gpE9aweMO2byKuACuCRIrKVwg20Zky6KVuKaVOPZ4eSL2T0KkLv+S4XY81w4EN3Lia2J/siWZOdz/Qkoaky+dY+gBMHVgGCZYCaXzjGmFhNeE18gJoiTeIi+kR6P00EQibxqtIYR2cZs0dVTNKjSNELJWb1wWXp9izHBvUeBJW8ErnEAaQAf0uoXxW3TKDtgpTnTVajwdeREGZHlPUirhKDeaopRyJ8w9JcgTp/AnibheXL4jst0AncK2VTmQVClwUgp7ZI2wI5uo/YyFIanbCpzItdKIyofHYXvXtGdLaqzXYhbZ8m1NQhJbCxolRx6FrXZou+5aLBppNNWizaHPwiApYitNJCrwYThK1W5ztbHaBpdfJCwsHCOawKAmSNskRQOYA7fZH6/EfLpFB7zNR4+FPLCEOEwTFAdBnAaT/HLfj/2ilJbLYD2T4q4raU1WME3pcomK2vlj2RW45QlSHIQStbeTIqecxvEYdJvNnyla+MKmOVqPt521NTLlzKJMJamf+TYC7rNcdC/wcUBZb3n+FDObOJEVWUHwr4zwmeWG8ClmUs/wFvhWKHzLy3KPwvZRSBkt+GEnHS1sloGuEFIe37U0zpjEKAkLKdVKVdVIKqC8aGe4ZJiKdYhSL8YUOT0MsdBOmqB4UUo1v6amLK8/kn8z+CqacmJti1TV6H9YyFNFodxNMYO9xQVltKTmCKsqoTavHwaR/ruh4qUC0x3PQrDaqSV9g1xSC6VsWM8Kd1YQmZNH77ijv0ICaXS2OmftC0rhVUfGWvKUpYteSSKMmbuWHtr1c1W+RipPU/ynqajZ2IyhlluuJ6U2TnU4/mNx7Tl9hDX9V66qoB1r4ilgIIMvNkP+glgTs75ilgDqkC+Xd00RxHyg6es3UwPuE4NdZxUbZCrQFz8D5H3N4ZNXzKl5DvHB6oCwwxSdu1SM+oMPTiaQ/IuxbUYUlapgzlVC+gw/DfK9hED19aS1cH+M5mqnig+MTRc6Rz7GRwjqQOJu4yQfonfBluu6Ivxo2xo9nfV6k1LN52vgRljddjf6TGUzH/lyeZcOjHYAKDGwPFBswTYEjmg491DbHwHPfAUhPvYLiAWtUIuU7e8KzLsHP97IKbXbslDxpRw7Cb7H7aJyCBfkPL70iXUuPLVHzvf5LaDZHLWgicEnUQk1M4VSchRhpsYm72CevbZBAi089Sf147GLiJfvGnKKamBczI3j5Flc67ECtLJPlhs2Yho1UX8jd52KGg+wxfqzS8TYXupR2f2SFy9opiyS7UkRIUEYFFjKQdGv3D8JspvtHN9gRxQSZ9Qrs5QcBz2lpPD4tNqiOmde4NA7I3e8aPrzcY8LZZ1JY/ewWXaA7gbBNpeKOC6K2A99IShYIM11HS8IhinMgeXJ7aRrPy8Cjp96QQV1b4LEfY3HMCz10Uamo+ui5aYXo1xAbCZy6617QR57cbtKSZJsk36mu+74W7uFHRRKtyZJ2Lpo1JGT/D+a1/BD2KBzRIbZjR0lqcD8Xub0trCph64EmedwbnuOH+n9khlubNkyh51keRy0CyCw5WD4QhO5pKQvmCgZBmAShOrITQVpBrsogsJJ+JIwoePLA2w9tly5DXKHnN3d8gcDbKQ/G7UIUAwiGRhs/ps9Wdc+snIJpyMhST0/bKPbcujEcr8agm7T0x23kwL5ARcSNvE9y1Oc58ELBixFIG2llPhFhdWkVJTRBU6yE1LcWS4IOUotyerWFwgT/7qugB16AZVtvphAkSnbgvI3jylsK+pX0Hk+t6XtQcFaHhiVu0G3xjBEQwQwzIi3ZdrPy7BEEh5j5es8pKnGgoAhu1jvt6Lx8oxLKiTbje56RWBWcuRtbjV6ke0sqfWxsTDG40FLQdsNx7u0fIPZLYLY8lTN8x2TyCW5NXGD4jjHttoP06dBPb7TuuzM3nb006/nT+5fwUM/v84ixSxCfGvSPxuPhEAIe9iafRybLjpEw1684o6QfyahDoBSAJ0EsZC4e57sDgJRNrxwWlze7OXcJLa6gxm2+z2xNZ3K5DLJIzgJ6YDUwW/e0/4eYQLqAamjBNXkqhb3+8fQl9r5p1+ZbrNCNnT0zuWlwOLcLycMxeg8ZMCCLap/ZUrWCkkboFyjTihhY5cDiaBoyLCrEzDK+PSmlJh7xDJiTh74uFq0Gt+JakTJJfavMBX/EM4ts18gKhUnEKJrF30C55H1wiJpMBytzeyQ7Aj+gVCPcfTBbmhmIij179mWcHBI9WGn1eAS/DJqPjR5YdslDtx2UudkT+85eeM9X0NJKH+b2ax3QSAdhYHjPKhnktsU2kjpmSXfdOqXgTufsnl1yanx5WTNxAelp1IlGN8RkvSXYYuAarstGv3eiQRPRRv4pT/eSNCl7P5ts0SGEdDGffkJ7OKZ5R98B9cUJXqFRLvfHcsRgdCAaNLCavA5H9w1oasNd7A1CZTgl+fCmTCZzv9JCN+vZioDUFavGpL2TxX4/N0E46wC9sRh8TP5slgZ4eSrV1OW4pZC//A2iGtEuZblY5RK4B0Wq6oRIR5UJF+vtALw16ZoMSn9NEB5VcL0T6kXo76no4IEUytblVE35fP9RLFtcirMffXc2aqAkC7u9DfOdGJngE14f8mHlxEfGDPbBtnjBuYRcOU2BeR86mS6R/0RcKfyfWjHRDuWgKd89eE2MyBgZXMcA5osHDE6LW3d7xcuknaXdCi78Dz20h34EcGVJVa+4/o4icXpdbx7304jY6JdTU1xnuXrCarGz/ra8tk7/DHdGlOCZ+vyO06lQZVY8DkyUqlof3rexyJ2JQKs+NNtc40jNDbF/Ma3UEGdQjUZG3vAqEC2tjhj1pjVNAXZ3JvW20Yqx2QcfEBN1ok60Ddr+o+tj2aW7uQFQRGDw7t7eKaiw08A8rGxx4Z/U7Bbm4MVXUw8GxukNkF8eHNgjXneTD+fJ36MCLIMfK0l9+nfUbGd6Rfi6CfrvbqbRSv3Mp/FMqlW8cDKti/0lkOQzIXHw0wVvVV1Ux6pFLI2X/sFy/paEpoImtzW5mdL237BmrD3yd1HrAGOSWQtNPheuVkEimo084XAaaPE2lthi4ANC+TzxQBZM1tJimLtdwcWCxvJJXXp3rvakf5FFfZmzimHAIWs3C2C4GCk0+Q0+i4kANpSXb6Simo5rUxk61uVK10f04x7dxvPzyYqNQ5eh3FWHdN+nyFzwOc4hABs1hP+xLMjL2bWGaXMLPZ36W6Rr2ngLtdpUx2w2Ey8o01obhYn4wJY8F1RY8qcAxUFaTFN1lRFHd6AoGFApqqR+ZQ1tWn9t6FOvnVglgtP19XYkNnaI2xC0WJhEloQPRVvnrHB62MSAaoEAKx0waWEGKe9tMI7lmL3peZLyynSqOX9+Sa7ew8bk8nxvCmFsfENyfozNaycdDm+vjNT+Kw9rh+QAWHM+LTQAPSTl6tbKLPQBEzNaumt+TnAt1rxk0ln616l3nLgiJooNVl5gC+SdohBvbT3jDN97PV7nLJqC6rJzMYEc94ZRGQhwVXZpuJQgHJliSP6hdxnbeB+h2i1LIV8FNIeKCrBqv3XUooBWuzlyvZlour+xSETLs1bZuM1KwxKMOurb9Vf1EyQZ5fpr43JTfcXK29R3GR8dfJlNb4PsvNNvgUfbCOA2VX606dOXKO8EjYvOWBxkNRbsSSoQbdq/7XknnSwWQiJyO1I7+N1qltscTNTU6yN2XQfdqy6gBQ32WZfEnBNzh0pIcaCqhgm270ANmAZwjLXtksyNFOsbm8cJVbh0lNgxJbDDy+s9NegZusa6GRnyvrG4WscjMm2E82OTtbiQk+6VphCoQ/3Xy9Uie2eY13WX4I7h6qqlrBU1d1ZZaTBWh3R7khKqKk36XghzeH6sxxuZcXtIC362Xk9jAsBTBFCzUlCqCaI7V2oQILYQfs/VJYShuzgBmmfEjqzW9t7WHHsiP4+KEj5JlJ9XCSl/jVsG2pIEJQ9RSzs+aaLAoXNtwtqd2hENUbaRRJuEv5G0hffrVFQ6H8Q0weV9kkVoR3lxwU/22UQ6w2rQLvQirQGCSlRkQTTMPTCQkK4pKw7pGi3QbdhpxBLB4pUJQIq/BBmbJ8koqYCwvQxBWKUQv/J2iT95Hz6YCw/p2qaySa1BD1udrPFEooS00993N2D/UmkXVkK3cRJqpH0xDBMX1DTDaaSd0RI/XregA5fHRdihprsU/qxIXZ50SY1TuwDae8y1SMSzuod2OioSto11Q66bpPzSJWdH+jrpkzY+TKTT0PtfDIuC9KZFo82/eAFg01i3LrywDoi5ULuwa5qSSOgFwPo6pFRtk3QYrK3qWgr/1j6TP8RNotac5lFGFJmK6c+8GdCz8d+2c7XNxuC8Be+jVpAu7Ok8BGcDjYwcdnWIFZUJ7HS0dNm57CMhAvXFowf9E/Ze+DmKQgV9cBsQdMqKaPxl3IPNtlLQtoUnQsGXdMApJ3TklXsW57Yt2z2PzO+rxPvl9qnPV3QRs7bVPsXkTKPTLG9DKiDKHsCIfzC5Y6MME7yf9U0dunj2AywqSbAkH1Stq8F2Vsfqh/08mI/B7rb/nVuV7LoAtfY7CMfuvqpwiMkLdis9kJJsUa6rXV3hztqm+l53q7p+2sE4yKLd7DJCSlJu/muIH027CJMfwB79O/6VeOr6kqF1wbH+rZuCzv2Gt3Jwz39R2FfyPA4+6n0mwX3N6ifCmf6wglaQSZtqKfilJscFE2Zznwq+nj90RaLys+7oOgd53uKhNKhvH8d7dl3RbsfRCCEHLi1edQBTtIExGSOWmDag5f5pT2ArXzch43q6gFsrW37l7pvOTeZzXYGFtusyJQqp+lYKFtUu+tB6Ld7gFq4r//Y9zo8evE9l/OUbV10t5c3WIaeTWGLhslgf06lxN0PDHoguOzFPu7pv5+8OTUw+R8NPtqTSsmAfNRrHShWGhjhVEjM+tKXiHthuYPqdFeRMC4++mDpF5cztDk9SHA0CW4csNVICiTqAUxd0RT2nx1V94y79pbdIxkQHr963Zah7Mv/GIZlwV04tMKuq7lb5V37j9+xf9SqKbs5o6g8SeAWvy0kG5kkyyGKihDYaAusLAlQm8bCotiDYDN74kGFtHO+Z/+1L9Y8fPfq2PVt3ZK1S/LUhBRxsAuq5CsondIRrJ0UYllrt8HQD4NgC+n+gUqmpHw9ugft6oel4F4uD7fmMORsmzSi7YIcqABvL1OubMAAAARDSURBVETNGlMUSLevq3aVC1R+PKxPwPv0EezyrtHS3nPsPnEKm3V2+0jEVRRtAgRKQLyd6IU7M0xBw6OmErx+c+XjKpQIjQ6F0Q9yedjguDG1Usz4R6+ymLpcF24JJwnO48gDMfDtBCsgN3VFKZhBHcB6hGjfamTWFRCt1FSSUsKqVpYq7qAj9fSIk9Ss6XFitaTP8mIILbEkuH8RdOgqRvWjFEdxdkQFe3++9h3oxJoSrwtLoavrZqudTFOXLaTuiMIuN8eHEsCtMSSQnabQYkxu/bKNeW3ZkrBGLUlWQmu/Csz0Wk3vEcXBbgWdxQ06YxXs4LWjZi4kQqmmSQmfSDrb3tdwi7qkL1U9bm/oQo0prZauywc51yFZ3SlUjfrC6NLpGyovPx5naJ07YWSk0lZSI9yQYYOaUpg/ZOYHLF0e2HespGqXHpWxfbeb7FslOgr17QYbAJXddh0/wi2CEI45h79IjQcfEIAqnT/B5taQh/qP2xyn6VJpJZkZTTKq8NArocP6oMoKavpftB+3LrT7rvhSj33p9QI2vRJ8fT9SJKzZwnjq+pWz+D794TaXj/6B9Pv4s8g3zwqf9uSw1rsXEm/Bphfr70dqmys1fcpcxu051wAZRJQ+QH4agKAtAY3UyO48a89z2KB17x/aWkxYN+ICtq6dCzCSHHpQDuymWjD+iXiL1FGfqARlsdAFhW0oi5Gy+pEhxZm3N6cYKOw6BI03aZjAHHV1Zy7e93HzgPBBGDO7/JybkIzb4VybJPC+a9PRV7bgtgyAak1hA3Ie6sfw+IN4vX2YulaoWmSUMdjerOMVj+VPUCPyOQ1OctkuyslmW2xdlsvAONqMyeNxtBJO9RhqDvNhlaqFPSZ9t/sJauZvtdOb++Ia2qEgMts4WgTkOGYcfDgxFMF5/Sl7aBLkL5UWtjgEhKzjQ/v/yu8D31OyKxDlQKojdxADsYsokdEj6eXbud8sPXiYu7GIfPnTLsGm+tAfduOhYq1uHro+o/LSemeNm0td15thmJP/G10mvKNacGPca5by/mvZZ1CLlIzDiTxUFTldqoDua38CugVe7Qpb7MqaxsVYidLcd6Od/L3NRMQarnXQSGkuJJjIXvdXj8mmSdGfoeYlahutcK+q+lp4JJyrZb916PduW2JmO0DeMOKorbk5kTy4riRi2FaON5vyP2BuS0SpWm1U5I+W4TGTAh/OpbIsEaVwPXmDva8PTzcxIGa51sfz6XCkdDgc64Yo6D9iHooUcFlvDrzI4+l0rEt8o0gq3uvDIyJwvr/uWxX9AGN/8BeQJ2WOxjJv31fD9bRSfbMq2P8KKSc4H8/nrg2BPzAqfo8Q/r5MZxxxlVgsNfa/RVQLNtOESZbv9v35h9r3/bSB03lRIpAP8FEk7NcJpZe5DU0/gHQ7N+FfIQJPE+1Ntfnmf4G+YDUSbqPIpVz63yD9/wALe7Rek8cNo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6711655" y="3429000"/>
            <a:ext cx="2156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</a:t>
            </a:r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</a:t>
            </a:r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 ?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988941" y="1124744"/>
            <a:ext cx="4104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 funziona?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451697" y="5832056"/>
            <a:ext cx="5801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Bello, si, ma la PSF?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9088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Grazie</a:t>
            </a:r>
            <a:endParaRPr lang="en-US" dirty="0"/>
          </a:p>
        </p:txBody>
      </p:sp>
      <p:pic>
        <p:nvPicPr>
          <p:cNvPr id="1026" name="Picture 2" descr="http://thumbs.dreamstime.com/x/cinghiale-25159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979710" y="2176059"/>
            <a:ext cx="5256586" cy="315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6652"/>
            <a:ext cx="5328592" cy="3996444"/>
          </a:xfrm>
        </p:spPr>
      </p:pic>
      <p:pic>
        <p:nvPicPr>
          <p:cNvPr id="1026" name="Picture 2" descr="C:\Users\ma\Google Drive\maory\paol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23728"/>
            <a:ext cx="537659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580112" y="1556792"/>
            <a:ext cx="3441070" cy="52322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2 years PHASE B Study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988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Good AO Simulator for EELT scale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6707088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800" dirty="0" smtClean="0">
                <a:latin typeface="+mj-lt"/>
              </a:rPr>
              <a:t>End 2 End, </a:t>
            </a:r>
            <a:r>
              <a:rPr lang="en-US" sz="5800" dirty="0" err="1" smtClean="0">
                <a:latin typeface="+mj-lt"/>
              </a:rPr>
              <a:t>Montecarlo</a:t>
            </a:r>
            <a:r>
              <a:rPr lang="en-US" sz="5800" dirty="0" smtClean="0">
                <a:latin typeface="+mj-lt"/>
              </a:rPr>
              <a:t> codes</a:t>
            </a:r>
          </a:p>
          <a:p>
            <a:r>
              <a:rPr lang="en-US" dirty="0" smtClean="0"/>
              <a:t>YAO, YORICK&amp;C, </a:t>
            </a:r>
            <a:r>
              <a:rPr lang="en-US" dirty="0" err="1" smtClean="0"/>
              <a:t>Rigaut</a:t>
            </a:r>
            <a:r>
              <a:rPr lang="en-US" dirty="0" smtClean="0"/>
              <a:t>, Van Dam, </a:t>
            </a:r>
            <a:r>
              <a:rPr lang="en-US" dirty="0" smtClean="0">
                <a:hlinkClick r:id="rId2"/>
              </a:rPr>
              <a:t>http://frigaut.github.io/yao/</a:t>
            </a:r>
            <a:endParaRPr lang="en-US" dirty="0"/>
          </a:p>
          <a:p>
            <a:r>
              <a:rPr lang="en-US" dirty="0" smtClean="0"/>
              <a:t>DASP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Python&amp;C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 smtClean="0">
                <a:solidFill>
                  <a:srgbClr val="FF0000"/>
                </a:solidFill>
              </a:rPr>
              <a:t>Basden</a:t>
            </a:r>
            <a:r>
              <a:rPr lang="en-US" dirty="0" smtClean="0">
                <a:solidFill>
                  <a:srgbClr val="FF0000"/>
                </a:solidFill>
              </a:rPr>
              <a:t>, A, MNRAS, 2015]</a:t>
            </a:r>
          </a:p>
          <a:p>
            <a:r>
              <a:rPr lang="en-US" dirty="0" smtClean="0"/>
              <a:t>COMPASS, C++&amp;CUDA, LESIA, </a:t>
            </a:r>
            <a:r>
              <a:rPr lang="en-US" dirty="0" smtClean="0">
                <a:hlinkClick r:id="rId3"/>
              </a:rPr>
              <a:t>https://projets-lesia.obspm.fr/projects/compass/wiki/Wiki</a:t>
            </a:r>
            <a:endParaRPr lang="en-US" dirty="0" smtClean="0"/>
          </a:p>
          <a:p>
            <a:r>
              <a:rPr lang="en-US" dirty="0" smtClean="0"/>
              <a:t>MAOS  C&amp;CUDA, </a:t>
            </a:r>
            <a:r>
              <a:rPr lang="en-US" dirty="0" smtClean="0">
                <a:hlinkClick r:id="rId4"/>
              </a:rPr>
              <a:t>https://github.com/lianqiw/maos</a:t>
            </a:r>
            <a:r>
              <a:rPr lang="en-US" dirty="0" smtClean="0"/>
              <a:t>, old LAOS in </a:t>
            </a:r>
            <a:r>
              <a:rPr lang="en-US" dirty="0" err="1" smtClean="0"/>
              <a:t>matlab</a:t>
            </a:r>
            <a:endParaRPr lang="en-US" dirty="0" smtClean="0"/>
          </a:p>
          <a:p>
            <a:r>
              <a:rPr lang="en-US" dirty="0" smtClean="0"/>
              <a:t>Octopus C, </a:t>
            </a:r>
            <a:r>
              <a:rPr lang="en-US" dirty="0" err="1" smtClean="0"/>
              <a:t>multipc</a:t>
            </a:r>
            <a:r>
              <a:rPr lang="en-US" dirty="0" smtClean="0"/>
              <a:t>, ESO, </a:t>
            </a:r>
            <a:r>
              <a:rPr lang="en-US" dirty="0" smtClean="0">
                <a:solidFill>
                  <a:srgbClr val="FF0000"/>
                </a:solidFill>
              </a:rPr>
              <a:t>[Le </a:t>
            </a:r>
            <a:r>
              <a:rPr lang="en-US" dirty="0" err="1" smtClean="0">
                <a:solidFill>
                  <a:srgbClr val="FF0000"/>
                </a:solidFill>
              </a:rPr>
              <a:t>Louarn</a:t>
            </a:r>
            <a:r>
              <a:rPr lang="en-US" dirty="0" smtClean="0">
                <a:solidFill>
                  <a:srgbClr val="FF0000"/>
                </a:solidFill>
              </a:rPr>
              <a:t>, M &amp; al, SPIE 2012]</a:t>
            </a:r>
          </a:p>
          <a:p>
            <a:r>
              <a:rPr lang="en-US" dirty="0" smtClean="0"/>
              <a:t>PASSATA, </a:t>
            </a:r>
            <a:r>
              <a:rPr lang="en-US" dirty="0" err="1" smtClean="0"/>
              <a:t>Agapito</a:t>
            </a:r>
            <a:r>
              <a:rPr lang="en-US" dirty="0" smtClean="0"/>
              <a:t>, G., Puglisi, A. &amp; Pacheco, F., IDL&amp; CUDA&amp;C++</a:t>
            </a:r>
          </a:p>
          <a:p>
            <a:r>
              <a:rPr lang="en-US" dirty="0" smtClean="0"/>
              <a:t>?CAOS, LOST, </a:t>
            </a:r>
            <a:r>
              <a:rPr lang="en-US" dirty="0" err="1" smtClean="0"/>
              <a:t>ecc</a:t>
            </a:r>
            <a:r>
              <a:rPr lang="en-US" dirty="0" smtClean="0"/>
              <a:t>..?</a:t>
            </a:r>
          </a:p>
          <a:p>
            <a:pPr marL="0" indent="0">
              <a:buNone/>
            </a:pPr>
            <a:r>
              <a:rPr lang="en-US" sz="5800" dirty="0" smtClean="0"/>
              <a:t>Spatial frequency domain, analytical codes</a:t>
            </a:r>
          </a:p>
          <a:p>
            <a:r>
              <a:rPr lang="en-US" dirty="0" smtClean="0"/>
              <a:t>PAOLA, IDL, </a:t>
            </a:r>
            <a:r>
              <a:rPr lang="en-US" dirty="0" err="1" smtClean="0"/>
              <a:t>Jolissant</a:t>
            </a:r>
            <a:r>
              <a:rPr lang="en-US" dirty="0" smtClean="0"/>
              <a:t>, L.</a:t>
            </a:r>
          </a:p>
          <a:p>
            <a:r>
              <a:rPr lang="en-US" dirty="0" smtClean="0"/>
              <a:t>CIBOLA, </a:t>
            </a:r>
            <a:r>
              <a:rPr lang="en-US" dirty="0"/>
              <a:t> </a:t>
            </a:r>
            <a:r>
              <a:rPr lang="en-US" dirty="0" err="1" smtClean="0"/>
              <a:t>matlab</a:t>
            </a:r>
            <a:r>
              <a:rPr lang="en-US" dirty="0" smtClean="0"/>
              <a:t>, </a:t>
            </a:r>
            <a:r>
              <a:rPr lang="en-US" dirty="0" err="1" smtClean="0"/>
              <a:t>Ellerbroek</a:t>
            </a:r>
            <a:r>
              <a:rPr lang="en-US" dirty="0" smtClean="0"/>
              <a:t>, [</a:t>
            </a:r>
            <a:r>
              <a:rPr lang="en-US" dirty="0" smtClean="0">
                <a:hlinkClick r:id="rId5"/>
              </a:rPr>
              <a:t>http://cfao.ucolick.org/software/cibola.php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Rettangolo 4"/>
          <p:cNvSpPr/>
          <p:nvPr/>
        </p:nvSpPr>
        <p:spPr>
          <a:xfrm>
            <a:off x="107504" y="188640"/>
            <a:ext cx="4711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Goudy" panose="02020502050305020303" pitchFamily="18" charset="0"/>
              </a:rPr>
              <a:t>For reference: http://cfao.ucolick.org/software/</a:t>
            </a:r>
            <a:endParaRPr lang="en-US" b="1" dirty="0">
              <a:solidFill>
                <a:srgbClr val="00B050"/>
              </a:solidFill>
              <a:latin typeface="Goudy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41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need a </a:t>
            </a:r>
            <a:r>
              <a:rPr lang="en-US" dirty="0" smtClean="0">
                <a:solidFill>
                  <a:srgbClr val="FF0000"/>
                </a:solidFill>
              </a:rPr>
              <a:t>NEW</a:t>
            </a:r>
            <a:r>
              <a:rPr lang="en-US" dirty="0" smtClean="0"/>
              <a:t> sim tool?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Because we need to know in which way the algorithm are written to check whether an effect is “true” or is software </a:t>
            </a:r>
            <a:r>
              <a:rPr lang="en-US" dirty="0" err="1" smtClean="0"/>
              <a:t>joke.Examples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L_0 </a:t>
            </a:r>
          </a:p>
          <a:p>
            <a:pPr lvl="1"/>
            <a:r>
              <a:rPr lang="en-US" dirty="0" smtClean="0"/>
              <a:t>Shack Hartmann </a:t>
            </a:r>
            <a:r>
              <a:rPr lang="en-US" dirty="0" err="1" smtClean="0"/>
              <a:t>Lenslet</a:t>
            </a:r>
            <a:r>
              <a:rPr lang="en-US" dirty="0" smtClean="0"/>
              <a:t> </a:t>
            </a:r>
            <a:r>
              <a:rPr lang="en-US" dirty="0" err="1" smtClean="0"/>
              <a:t>FoV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Another reason is because of the possibility to have a tool you may upgrade in a easier way.</a:t>
            </a:r>
          </a:p>
          <a:p>
            <a:pPr lvl="1"/>
            <a:r>
              <a:rPr lang="en-US" dirty="0" smtClean="0"/>
              <a:t>Add a different WFS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Of course we trust all the other tools..</a:t>
            </a:r>
          </a:p>
        </p:txBody>
      </p:sp>
      <p:pic>
        <p:nvPicPr>
          <p:cNvPr id="1026" name="Picture 2" descr="C:\Users\ma\Dropbox (Personale)\Box Sync\presentazioni\sh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34584"/>
            <a:ext cx="3038172" cy="10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\Dropbox (Personale)\Box Sync\presentazioni\sh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463" y="306759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19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and names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name I like is </a:t>
            </a:r>
            <a:r>
              <a:rPr lang="en-US" sz="2000" dirty="0" err="1" smtClean="0"/>
              <a:t>mao</a:t>
            </a:r>
            <a:r>
              <a:rPr lang="en-US" sz="2000" dirty="0" smtClean="0"/>
              <a:t> “</a:t>
            </a:r>
            <a:r>
              <a:rPr lang="en-US" sz="2000" dirty="0" err="1" smtClean="0"/>
              <a:t>Maory</a:t>
            </a:r>
            <a:r>
              <a:rPr lang="en-US" sz="2000" dirty="0" smtClean="0"/>
              <a:t> Adaptive Optics”</a:t>
            </a:r>
          </a:p>
          <a:p>
            <a:r>
              <a:rPr lang="en-US" sz="2000" dirty="0" smtClean="0"/>
              <a:t>The people involved in editing the code are me, Laura Schreiber and Giovanni Bregoli.</a:t>
            </a:r>
          </a:p>
          <a:p>
            <a:r>
              <a:rPr lang="en-US" sz="2000" dirty="0" err="1" smtClean="0"/>
              <a:t>Matto</a:t>
            </a:r>
            <a:r>
              <a:rPr lang="en-US" sz="2000" dirty="0" smtClean="0"/>
              <a:t> </a:t>
            </a:r>
            <a:r>
              <a:rPr lang="en-US" sz="2000" dirty="0" err="1" smtClean="0"/>
              <a:t>Lombini</a:t>
            </a:r>
            <a:r>
              <a:rPr lang="en-US" sz="2000" dirty="0" smtClean="0"/>
              <a:t> and Mauro Patti support by checking in lab LGS specifics effects.</a:t>
            </a:r>
          </a:p>
          <a:p>
            <a:r>
              <a:rPr lang="en-US" sz="2000" dirty="0" smtClean="0"/>
              <a:t>Sylvain </a:t>
            </a:r>
            <a:r>
              <a:rPr lang="en-US" sz="2000" dirty="0" err="1" smtClean="0"/>
              <a:t>Oberti</a:t>
            </a:r>
            <a:r>
              <a:rPr lang="en-US" sz="2000" dirty="0" smtClean="0"/>
              <a:t> do the code cross checks and gives input from ESO and </a:t>
            </a:r>
            <a:r>
              <a:rPr lang="en-US" sz="2000" dirty="0" err="1" smtClean="0"/>
              <a:t>AOFacility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2" descr="C:\Users\Schreiber\Downloads\YDXJ0129_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46168"/>
            <a:ext cx="2746914" cy="274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content-mxp1-1.xx.fbcdn.net/hphotos-xfa1/v/t1.0-9/11140053_10154110242569483_6467128171598795618_n.jpg?oh=b34ed93de9c5387def7545928509490d&amp;oe=577B45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39602"/>
            <a:ext cx="2771800" cy="27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070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" t="4860" r="7800" b="9280"/>
          <a:stretch>
            <a:fillRect/>
          </a:stretch>
        </p:blipFill>
        <p:spPr bwMode="auto">
          <a:xfrm>
            <a:off x="4499992" y="4842862"/>
            <a:ext cx="4541124" cy="195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MAO features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1600" dirty="0" smtClean="0"/>
              <a:t>We design a </a:t>
            </a:r>
            <a:r>
              <a:rPr lang="en-US" altLang="en-US" sz="1600" dirty="0"/>
              <a:t>software to simulate </a:t>
            </a:r>
            <a:r>
              <a:rPr lang="en-US" altLang="en-US" sz="1600" dirty="0">
                <a:solidFill>
                  <a:srgbClr val="FF0000"/>
                </a:solidFill>
              </a:rPr>
              <a:t>ELT</a:t>
            </a:r>
            <a:r>
              <a:rPr lang="en-US" altLang="en-US" sz="1600" dirty="0"/>
              <a:t> AO / large AO systems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 smtClean="0"/>
              <a:t>Reasonably </a:t>
            </a:r>
            <a:r>
              <a:rPr lang="en-US" altLang="en-US" sz="1600" dirty="0"/>
              <a:t>fast on LARGE systems. Not optimized for small </a:t>
            </a:r>
            <a:r>
              <a:rPr lang="en-US" altLang="en-US" sz="1600" dirty="0" smtClean="0"/>
              <a:t>systems;</a:t>
            </a:r>
            <a:endParaRPr lang="en-US" altLang="en-US" sz="1600" dirty="0"/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End-to-end (Monte </a:t>
            </a:r>
            <a:r>
              <a:rPr lang="en-US" altLang="en-US" sz="1600" dirty="0" smtClean="0"/>
              <a:t>Carlo: sensor noise and phase screens); </a:t>
            </a:r>
            <a:endParaRPr lang="en-US" altLang="ja-JP" sz="1600" dirty="0"/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Many effects </a:t>
            </a:r>
            <a:r>
              <a:rPr lang="en-US" altLang="en-US" sz="1600" dirty="0" smtClean="0"/>
              <a:t>included (</a:t>
            </a:r>
            <a:r>
              <a:rPr lang="en-US" altLang="en-US" sz="1600" dirty="0"/>
              <a:t>alignments, actuator geometry, </a:t>
            </a:r>
            <a:r>
              <a:rPr lang="en-US" altLang="en-US" sz="1600" dirty="0" smtClean="0"/>
              <a:t>…)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 err="1" smtClean="0"/>
              <a:t>Reconstructor</a:t>
            </a:r>
            <a:r>
              <a:rPr lang="en-US" altLang="en-US" sz="1600" dirty="0" smtClean="0"/>
              <a:t> is MVM, may include inverse, bad modes cut, MMSE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 smtClean="0"/>
              <a:t>Several </a:t>
            </a:r>
            <a:r>
              <a:rPr lang="en-US" altLang="en-US" sz="1600" dirty="0"/>
              <a:t>WFS </a:t>
            </a:r>
            <a:r>
              <a:rPr lang="en-US" altLang="en-US" sz="1600" dirty="0" smtClean="0"/>
              <a:t>types SH </a:t>
            </a:r>
            <a:r>
              <a:rPr lang="en-US" altLang="en-US" sz="1600" dirty="0"/>
              <a:t>(with spatial filter if needed</a:t>
            </a:r>
            <a:r>
              <a:rPr lang="en-US" altLang="en-US" sz="1600" dirty="0" smtClean="0"/>
              <a:t>), PYR </a:t>
            </a:r>
            <a:r>
              <a:rPr lang="en-US" altLang="en-US" sz="1600" dirty="0"/>
              <a:t>(incl. modulation</a:t>
            </a:r>
            <a:r>
              <a:rPr lang="en-US" altLang="en-US" sz="1600" dirty="0" smtClean="0"/>
              <a:t>), Linear WFS fast (with many noise models), Quad Cell</a:t>
            </a:r>
            <a:endParaRPr lang="en-US" altLang="en-US" sz="1600" dirty="0"/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OL, SCAO, </a:t>
            </a:r>
            <a:r>
              <a:rPr lang="en-US" altLang="en-US" sz="1600" dirty="0" smtClean="0"/>
              <a:t>GLAO, MCAO </a:t>
            </a:r>
            <a:r>
              <a:rPr lang="en-US" altLang="en-US" sz="1600" dirty="0"/>
              <a:t>can be simulated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LGS specific </a:t>
            </a:r>
            <a:r>
              <a:rPr lang="en-US" altLang="en-US" sz="1600" dirty="0" smtClean="0"/>
              <a:t>aspects, </a:t>
            </a:r>
            <a:r>
              <a:rPr lang="en-US" altLang="en-US" sz="1600" dirty="0" smtClean="0">
                <a:solidFill>
                  <a:srgbClr val="FF0000"/>
                </a:solidFill>
              </a:rPr>
              <a:t>sodium layer intensity profile evolution</a:t>
            </a:r>
            <a:r>
              <a:rPr lang="en-US" altLang="en-US" sz="1600" dirty="0" smtClean="0"/>
              <a:t> + </a:t>
            </a:r>
            <a:endParaRPr lang="en-US" altLang="en-US" sz="1600" dirty="0"/>
          </a:p>
          <a:p>
            <a:pPr lvl="3">
              <a:lnSpc>
                <a:spcPct val="90000"/>
              </a:lnSpc>
            </a:pPr>
            <a:r>
              <a:rPr lang="en-US" altLang="en-US" sz="1600" dirty="0" smtClean="0"/>
              <a:t>Uplink Beam [Spot Wandering]</a:t>
            </a:r>
            <a:endParaRPr lang="en-US" altLang="en-US" sz="1600" dirty="0"/>
          </a:p>
          <a:p>
            <a:pPr lvl="3">
              <a:lnSpc>
                <a:spcPct val="90000"/>
              </a:lnSpc>
            </a:pPr>
            <a:r>
              <a:rPr lang="en-US" altLang="en-US" sz="1600" dirty="0" smtClean="0"/>
              <a:t>Cone effect</a:t>
            </a:r>
            <a:endParaRPr lang="en-US" altLang="en-US" sz="1600" dirty="0"/>
          </a:p>
          <a:p>
            <a:pPr lvl="3">
              <a:lnSpc>
                <a:spcPct val="90000"/>
              </a:lnSpc>
            </a:pPr>
            <a:r>
              <a:rPr lang="en-US" altLang="en-US" sz="1600" dirty="0"/>
              <a:t>Spot </a:t>
            </a:r>
            <a:r>
              <a:rPr lang="en-US" altLang="en-US" sz="1600" dirty="0" smtClean="0"/>
              <a:t>elongation: central/side launch, non </a:t>
            </a:r>
            <a:r>
              <a:rPr lang="en-US" altLang="en-US" sz="1600" dirty="0" err="1"/>
              <a:t>gaussian</a:t>
            </a:r>
            <a:r>
              <a:rPr lang="en-US" altLang="en-US" sz="1600" dirty="0"/>
              <a:t> profiles,…</a:t>
            </a:r>
          </a:p>
          <a:p>
            <a:pPr lvl="3">
              <a:lnSpc>
                <a:spcPct val="90000"/>
              </a:lnSpc>
            </a:pPr>
            <a:r>
              <a:rPr lang="en-US" altLang="en-US" sz="1600" dirty="0"/>
              <a:t>Different </a:t>
            </a:r>
            <a:r>
              <a:rPr lang="en-US" altLang="en-US" sz="1600" dirty="0" smtClean="0"/>
              <a:t>centroid algorithms</a:t>
            </a:r>
            <a:endParaRPr lang="en-US" altLang="en-US" sz="1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5661248"/>
            <a:ext cx="354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PRESENTAZIONE DI MAURO PATTI!!!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45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 principles of </a:t>
            </a:r>
            <a:r>
              <a:rPr lang="en-US" dirty="0" smtClean="0"/>
              <a:t>MAO – Open loop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600200"/>
            <a:ext cx="5328592" cy="468889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FF0000"/>
                </a:solidFill>
              </a:rPr>
              <a:t>Atmosphere</a:t>
            </a:r>
            <a:r>
              <a:rPr lang="en-US" sz="2400" dirty="0"/>
              <a:t> simulated by von </a:t>
            </a:r>
            <a:r>
              <a:rPr lang="en-US" sz="2400" dirty="0" smtClean="0"/>
              <a:t>Karman/Kolmogorov </a:t>
            </a:r>
            <a:r>
              <a:rPr lang="en-US" sz="2400" dirty="0"/>
              <a:t>spectrum phase screens </a:t>
            </a:r>
            <a:r>
              <a:rPr lang="en-US" sz="2400" dirty="0" smtClean="0"/>
              <a:t>and stored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Open Loop </a:t>
            </a:r>
            <a:r>
              <a:rPr lang="en-US" sz="2400" dirty="0" smtClean="0"/>
              <a:t>Phase </a:t>
            </a:r>
            <a:r>
              <a:rPr lang="en-US" sz="2400" dirty="0"/>
              <a:t>at telescope is the sum of the phase screens in one particular direction (geometric </a:t>
            </a:r>
            <a:r>
              <a:rPr lang="en-US" sz="2400" dirty="0" smtClean="0"/>
              <a:t>propagation)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Phase </a:t>
            </a:r>
            <a:r>
              <a:rPr lang="en-US" sz="1800" dirty="0"/>
              <a:t>screens </a:t>
            </a:r>
            <a:r>
              <a:rPr lang="en-US" sz="1800" dirty="0" smtClean="0"/>
              <a:t>evolve to mimic </a:t>
            </a:r>
            <a:r>
              <a:rPr lang="en-US" sz="1800" dirty="0"/>
              <a:t>temporal evolution (by wind – frozen flow hypothesis</a:t>
            </a:r>
            <a:r>
              <a:rPr lang="en-US" sz="1800" dirty="0" smtClean="0"/>
              <a:t>) and Open Loop history file is stored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On/off axis </a:t>
            </a:r>
            <a:r>
              <a:rPr lang="en-US" sz="2400" b="1" dirty="0" smtClean="0">
                <a:solidFill>
                  <a:srgbClr val="FF0000"/>
                </a:solidFill>
              </a:rPr>
              <a:t>aberration and telescope effects</a:t>
            </a:r>
            <a:r>
              <a:rPr lang="en-US" sz="2400" dirty="0" smtClean="0"/>
              <a:t> added to the Open Loop history</a:t>
            </a:r>
            <a:endParaRPr lang="en-US" sz="2400" dirty="0"/>
          </a:p>
        </p:txBody>
      </p:sp>
      <p:sp>
        <p:nvSpPr>
          <p:cNvPr id="54" name="CasellaDiTesto 3"/>
          <p:cNvSpPr txBox="1"/>
          <p:nvPr/>
        </p:nvSpPr>
        <p:spPr>
          <a:xfrm>
            <a:off x="6381342" y="2060848"/>
            <a:ext cx="1963957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err="1" smtClean="0"/>
              <a:t>Atmospheric</a:t>
            </a:r>
            <a:r>
              <a:rPr lang="it-IT" sz="1600" dirty="0" smtClean="0"/>
              <a:t> </a:t>
            </a:r>
            <a:r>
              <a:rPr lang="it-IT" sz="1600" dirty="0" err="1" smtClean="0"/>
              <a:t>Layers</a:t>
            </a:r>
            <a:r>
              <a:rPr lang="it-IT" sz="1600" dirty="0" smtClean="0"/>
              <a:t> generation</a:t>
            </a:r>
            <a:endParaRPr lang="en-US" sz="1600" dirty="0"/>
          </a:p>
        </p:txBody>
      </p:sp>
      <p:sp>
        <p:nvSpPr>
          <p:cNvPr id="55" name="CasellaDiTesto 4"/>
          <p:cNvSpPr txBox="1"/>
          <p:nvPr/>
        </p:nvSpPr>
        <p:spPr>
          <a:xfrm>
            <a:off x="6381342" y="3356992"/>
            <a:ext cx="1963957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err="1" smtClean="0"/>
              <a:t>Telescope</a:t>
            </a:r>
            <a:r>
              <a:rPr lang="it-IT" sz="1600" dirty="0" smtClean="0"/>
              <a:t> </a:t>
            </a:r>
            <a:r>
              <a:rPr lang="it-IT" sz="1600" dirty="0" err="1" smtClean="0"/>
              <a:t>aberrations</a:t>
            </a:r>
            <a:endParaRPr lang="en-US" sz="1600" dirty="0"/>
          </a:p>
        </p:txBody>
      </p:sp>
      <p:sp>
        <p:nvSpPr>
          <p:cNvPr id="56" name="CasellaDiTesto 5"/>
          <p:cNvSpPr txBox="1"/>
          <p:nvPr/>
        </p:nvSpPr>
        <p:spPr>
          <a:xfrm>
            <a:off x="6381342" y="4026550"/>
            <a:ext cx="1963957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err="1" smtClean="0"/>
              <a:t>Influence</a:t>
            </a:r>
            <a:r>
              <a:rPr lang="it-IT" sz="1600" dirty="0" smtClean="0"/>
              <a:t> </a:t>
            </a:r>
            <a:r>
              <a:rPr lang="it-IT" sz="1600" dirty="0" err="1" smtClean="0"/>
              <a:t>functions</a:t>
            </a:r>
            <a:endParaRPr lang="en-US" sz="1600" dirty="0"/>
          </a:p>
        </p:txBody>
      </p:sp>
      <p:sp>
        <p:nvSpPr>
          <p:cNvPr id="57" name="CasellaDiTesto 6"/>
          <p:cNvSpPr txBox="1"/>
          <p:nvPr/>
        </p:nvSpPr>
        <p:spPr>
          <a:xfrm>
            <a:off x="6381342" y="4476773"/>
            <a:ext cx="1963957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err="1" smtClean="0"/>
              <a:t>Interaction</a:t>
            </a:r>
            <a:r>
              <a:rPr lang="it-IT" sz="1600" dirty="0" smtClean="0"/>
              <a:t> Matrix </a:t>
            </a:r>
            <a:r>
              <a:rPr lang="it-IT" sz="1600" dirty="0" err="1" smtClean="0"/>
              <a:t>calibration</a:t>
            </a:r>
            <a:endParaRPr lang="en-US" sz="1600" dirty="0"/>
          </a:p>
        </p:txBody>
      </p:sp>
      <p:sp>
        <p:nvSpPr>
          <p:cNvPr id="58" name="CasellaDiTesto 7"/>
          <p:cNvSpPr txBox="1"/>
          <p:nvPr/>
        </p:nvSpPr>
        <p:spPr>
          <a:xfrm>
            <a:off x="6383764" y="5106670"/>
            <a:ext cx="1961536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/>
              <a:t>Control Matrix </a:t>
            </a:r>
            <a:endParaRPr lang="en-US" sz="1600" dirty="0"/>
          </a:p>
        </p:txBody>
      </p:sp>
      <p:sp>
        <p:nvSpPr>
          <p:cNvPr id="59" name="CasellaDiTesto 8"/>
          <p:cNvSpPr txBox="1"/>
          <p:nvPr/>
        </p:nvSpPr>
        <p:spPr>
          <a:xfrm>
            <a:off x="6381342" y="2708920"/>
            <a:ext cx="1963957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err="1" smtClean="0"/>
              <a:t>Wavefronts</a:t>
            </a:r>
            <a:r>
              <a:rPr lang="it-IT" sz="1600" dirty="0" smtClean="0"/>
              <a:t> generation</a:t>
            </a:r>
            <a:endParaRPr lang="en-US" sz="1600" dirty="0"/>
          </a:p>
        </p:txBody>
      </p:sp>
      <p:sp>
        <p:nvSpPr>
          <p:cNvPr id="60" name="CasellaDiTesto 9"/>
          <p:cNvSpPr txBox="1"/>
          <p:nvPr/>
        </p:nvSpPr>
        <p:spPr>
          <a:xfrm>
            <a:off x="6381434" y="5473673"/>
            <a:ext cx="196407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err="1" smtClean="0"/>
              <a:t>Closed</a:t>
            </a:r>
            <a:r>
              <a:rPr lang="it-IT" sz="1600" dirty="0" smtClean="0"/>
              <a:t> </a:t>
            </a:r>
            <a:r>
              <a:rPr lang="it-IT" sz="1600" dirty="0" err="1" smtClean="0"/>
              <a:t>Loop</a:t>
            </a:r>
            <a:r>
              <a:rPr lang="it-IT" sz="1600" dirty="0" smtClean="0"/>
              <a:t> </a:t>
            </a:r>
            <a:r>
              <a:rPr lang="it-IT" sz="1600" dirty="0" err="1" smtClean="0"/>
              <a:t>correction</a:t>
            </a:r>
            <a:endParaRPr lang="en-US" sz="1600" dirty="0"/>
          </a:p>
        </p:txBody>
      </p:sp>
      <p:sp>
        <p:nvSpPr>
          <p:cNvPr id="61" name="CasellaDiTesto 10"/>
          <p:cNvSpPr txBox="1"/>
          <p:nvPr/>
        </p:nvSpPr>
        <p:spPr>
          <a:xfrm>
            <a:off x="5694674" y="6186790"/>
            <a:ext cx="1841309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/>
              <a:t>PSF generation</a:t>
            </a:r>
            <a:endParaRPr lang="en-US" sz="1600" dirty="0"/>
          </a:p>
        </p:txBody>
      </p:sp>
      <p:sp>
        <p:nvSpPr>
          <p:cNvPr id="62" name="CasellaDiTesto 11"/>
          <p:cNvSpPr txBox="1"/>
          <p:nvPr/>
        </p:nvSpPr>
        <p:spPr>
          <a:xfrm>
            <a:off x="7580905" y="6186790"/>
            <a:ext cx="951535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err="1" smtClean="0"/>
              <a:t>Analisys</a:t>
            </a:r>
            <a:endParaRPr lang="en-US" sz="1600" dirty="0"/>
          </a:p>
        </p:txBody>
      </p:sp>
      <p:sp>
        <p:nvSpPr>
          <p:cNvPr id="63" name="CasellaDiTesto 21"/>
          <p:cNvSpPr txBox="1"/>
          <p:nvPr/>
        </p:nvSpPr>
        <p:spPr>
          <a:xfrm>
            <a:off x="6383855" y="1412776"/>
            <a:ext cx="1961651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/>
              <a:t>Input IDL </a:t>
            </a:r>
            <a:r>
              <a:rPr lang="it-IT" sz="1600" dirty="0" err="1" smtClean="0"/>
              <a:t>structures</a:t>
            </a:r>
            <a:r>
              <a:rPr lang="it-IT" sz="1600" dirty="0" smtClean="0"/>
              <a:t> generation</a:t>
            </a:r>
            <a:endParaRPr lang="en-US" sz="1600" dirty="0"/>
          </a:p>
        </p:txBody>
      </p:sp>
      <p:cxnSp>
        <p:nvCxnSpPr>
          <p:cNvPr id="64" name="Connettore 4 63"/>
          <p:cNvCxnSpPr>
            <a:stCxn id="63" idx="1"/>
            <a:endCxn id="54" idx="1"/>
          </p:cNvCxnSpPr>
          <p:nvPr/>
        </p:nvCxnSpPr>
        <p:spPr>
          <a:xfrm rot="10800000" flipV="1">
            <a:off x="6381343" y="1705164"/>
            <a:ext cx="2513" cy="648072"/>
          </a:xfrm>
          <a:prstGeom prst="bentConnector3">
            <a:avLst>
              <a:gd name="adj1" fmla="val 919669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4 64"/>
          <p:cNvCxnSpPr>
            <a:stCxn id="63" idx="1"/>
            <a:endCxn id="59" idx="1"/>
          </p:cNvCxnSpPr>
          <p:nvPr/>
        </p:nvCxnSpPr>
        <p:spPr>
          <a:xfrm rot="10800000" flipV="1">
            <a:off x="6381343" y="1705164"/>
            <a:ext cx="2513" cy="1296144"/>
          </a:xfrm>
          <a:prstGeom prst="bentConnector3">
            <a:avLst>
              <a:gd name="adj1" fmla="val 919669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4 65"/>
          <p:cNvCxnSpPr>
            <a:stCxn id="63" idx="1"/>
            <a:endCxn id="55" idx="1"/>
          </p:cNvCxnSpPr>
          <p:nvPr/>
        </p:nvCxnSpPr>
        <p:spPr>
          <a:xfrm rot="10800000" flipV="1">
            <a:off x="6381343" y="1705164"/>
            <a:ext cx="2513" cy="1944216"/>
          </a:xfrm>
          <a:prstGeom prst="bentConnector3">
            <a:avLst>
              <a:gd name="adj1" fmla="val 919669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4 66"/>
          <p:cNvCxnSpPr>
            <a:stCxn id="63" idx="1"/>
            <a:endCxn id="56" idx="1"/>
          </p:cNvCxnSpPr>
          <p:nvPr/>
        </p:nvCxnSpPr>
        <p:spPr>
          <a:xfrm rot="10800000" flipV="1">
            <a:off x="6381343" y="1705163"/>
            <a:ext cx="2513" cy="2490663"/>
          </a:xfrm>
          <a:prstGeom prst="bentConnector3">
            <a:avLst>
              <a:gd name="adj1" fmla="val 919669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4 67"/>
          <p:cNvCxnSpPr>
            <a:stCxn id="63" idx="1"/>
            <a:endCxn id="57" idx="1"/>
          </p:cNvCxnSpPr>
          <p:nvPr/>
        </p:nvCxnSpPr>
        <p:spPr>
          <a:xfrm rot="10800000" flipV="1">
            <a:off x="6381343" y="1705163"/>
            <a:ext cx="2513" cy="3063997"/>
          </a:xfrm>
          <a:prstGeom prst="bentConnector3">
            <a:avLst>
              <a:gd name="adj1" fmla="val 919669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4 68"/>
          <p:cNvCxnSpPr>
            <a:stCxn id="63" idx="1"/>
            <a:endCxn id="58" idx="1"/>
          </p:cNvCxnSpPr>
          <p:nvPr/>
        </p:nvCxnSpPr>
        <p:spPr>
          <a:xfrm rot="10800000" flipV="1">
            <a:off x="6383765" y="1705163"/>
            <a:ext cx="91" cy="3570783"/>
          </a:xfrm>
          <a:prstGeom prst="bentConnector3">
            <a:avLst>
              <a:gd name="adj1" fmla="val 25130879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4 69"/>
          <p:cNvCxnSpPr>
            <a:stCxn id="63" idx="1"/>
            <a:endCxn id="60" idx="1"/>
          </p:cNvCxnSpPr>
          <p:nvPr/>
        </p:nvCxnSpPr>
        <p:spPr>
          <a:xfrm rot="10800000" flipV="1">
            <a:off x="6381435" y="1705163"/>
            <a:ext cx="2421" cy="4060897"/>
          </a:xfrm>
          <a:prstGeom prst="bentConnector3">
            <a:avLst>
              <a:gd name="adj1" fmla="val 954237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4 70"/>
          <p:cNvCxnSpPr>
            <a:stCxn id="63" idx="1"/>
            <a:endCxn id="61" idx="1"/>
          </p:cNvCxnSpPr>
          <p:nvPr/>
        </p:nvCxnSpPr>
        <p:spPr>
          <a:xfrm rot="10800000" flipV="1">
            <a:off x="5694675" y="1705163"/>
            <a:ext cx="689181" cy="4650903"/>
          </a:xfrm>
          <a:prstGeom prst="bentConnector3">
            <a:avLst>
              <a:gd name="adj1" fmla="val 13317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tangolo 71"/>
          <p:cNvSpPr/>
          <p:nvPr/>
        </p:nvSpPr>
        <p:spPr>
          <a:xfrm>
            <a:off x="6316905" y="2008485"/>
            <a:ext cx="2092829" cy="1960147"/>
          </a:xfrm>
          <a:prstGeom prst="rect">
            <a:avLst/>
          </a:prstGeom>
          <a:solidFill>
            <a:schemeClr val="accent3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/>
          </a:p>
        </p:txBody>
      </p:sp>
      <p:sp>
        <p:nvSpPr>
          <p:cNvPr id="73" name="Rettangolo 72"/>
          <p:cNvSpPr/>
          <p:nvPr/>
        </p:nvSpPr>
        <p:spPr>
          <a:xfrm>
            <a:off x="6329982" y="3999804"/>
            <a:ext cx="2079752" cy="1445420"/>
          </a:xfrm>
          <a:prstGeom prst="rect">
            <a:avLst/>
          </a:prstGeom>
          <a:solidFill>
            <a:srgbClr val="4F81BD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/>
          </a:p>
        </p:txBody>
      </p:sp>
      <p:sp>
        <p:nvSpPr>
          <p:cNvPr id="74" name="Rettangolo 73"/>
          <p:cNvSpPr/>
          <p:nvPr/>
        </p:nvSpPr>
        <p:spPr>
          <a:xfrm>
            <a:off x="6381342" y="5446784"/>
            <a:ext cx="2007082" cy="611664"/>
          </a:xfrm>
          <a:prstGeom prst="rect">
            <a:avLst/>
          </a:prstGeom>
          <a:solidFill>
            <a:srgbClr val="FF000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/>
          </a:p>
        </p:txBody>
      </p:sp>
      <p:cxnSp>
        <p:nvCxnSpPr>
          <p:cNvPr id="75" name="Connettore 2 74"/>
          <p:cNvCxnSpPr/>
          <p:nvPr/>
        </p:nvCxnSpPr>
        <p:spPr>
          <a:xfrm>
            <a:off x="8392818" y="2363821"/>
            <a:ext cx="2142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2 75"/>
          <p:cNvCxnSpPr/>
          <p:nvPr/>
        </p:nvCxnSpPr>
        <p:spPr>
          <a:xfrm>
            <a:off x="5969036" y="6344592"/>
            <a:ext cx="0" cy="22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2 76"/>
          <p:cNvCxnSpPr/>
          <p:nvPr/>
        </p:nvCxnSpPr>
        <p:spPr>
          <a:xfrm>
            <a:off x="8384436" y="3009911"/>
            <a:ext cx="1769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2 77"/>
          <p:cNvCxnSpPr/>
          <p:nvPr/>
        </p:nvCxnSpPr>
        <p:spPr>
          <a:xfrm>
            <a:off x="8401744" y="4211216"/>
            <a:ext cx="1769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2 78"/>
          <p:cNvCxnSpPr/>
          <p:nvPr/>
        </p:nvCxnSpPr>
        <p:spPr>
          <a:xfrm>
            <a:off x="8419121" y="4815588"/>
            <a:ext cx="1769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2 79"/>
          <p:cNvCxnSpPr/>
          <p:nvPr/>
        </p:nvCxnSpPr>
        <p:spPr>
          <a:xfrm>
            <a:off x="8392818" y="5304234"/>
            <a:ext cx="1769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2 80"/>
          <p:cNvCxnSpPr/>
          <p:nvPr/>
        </p:nvCxnSpPr>
        <p:spPr>
          <a:xfrm>
            <a:off x="8392818" y="5810599"/>
            <a:ext cx="1769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2 81"/>
          <p:cNvCxnSpPr/>
          <p:nvPr/>
        </p:nvCxnSpPr>
        <p:spPr>
          <a:xfrm>
            <a:off x="8392818" y="3623112"/>
            <a:ext cx="1769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2 82"/>
          <p:cNvCxnSpPr/>
          <p:nvPr/>
        </p:nvCxnSpPr>
        <p:spPr>
          <a:xfrm>
            <a:off x="8388424" y="6381328"/>
            <a:ext cx="2230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2 83"/>
          <p:cNvCxnSpPr/>
          <p:nvPr/>
        </p:nvCxnSpPr>
        <p:spPr>
          <a:xfrm>
            <a:off x="8398576" y="1682026"/>
            <a:ext cx="2142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asellaDiTesto 85"/>
          <p:cNvSpPr txBox="1"/>
          <p:nvPr/>
        </p:nvSpPr>
        <p:spPr>
          <a:xfrm>
            <a:off x="8575496" y="1556792"/>
            <a:ext cx="5685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onsolas" panose="020B0609020204030204" pitchFamily="49" charset="0"/>
              </a:rPr>
              <a:t>.</a:t>
            </a:r>
            <a:r>
              <a:rPr lang="it-IT" sz="1300" dirty="0" err="1" smtClean="0">
                <a:latin typeface="Consolas" panose="020B0609020204030204" pitchFamily="49" charset="0"/>
              </a:rPr>
              <a:t>sav</a:t>
            </a:r>
            <a:endParaRPr lang="en-US" sz="1300" dirty="0">
              <a:latin typeface="Consolas" panose="020B0609020204030204" pitchFamily="49" charset="0"/>
            </a:endParaRPr>
          </a:p>
        </p:txBody>
      </p:sp>
      <p:sp>
        <p:nvSpPr>
          <p:cNvPr id="86" name="CasellaDiTesto 85"/>
          <p:cNvSpPr txBox="1"/>
          <p:nvPr/>
        </p:nvSpPr>
        <p:spPr>
          <a:xfrm>
            <a:off x="8509409" y="2204864"/>
            <a:ext cx="671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onsolas" panose="020B0609020204030204" pitchFamily="49" charset="0"/>
              </a:rPr>
              <a:t>.</a:t>
            </a:r>
            <a:r>
              <a:rPr lang="it-IT" sz="1300" dirty="0" err="1" smtClean="0">
                <a:latin typeface="Consolas" panose="020B0609020204030204" pitchFamily="49" charset="0"/>
              </a:rPr>
              <a:t>fits</a:t>
            </a:r>
            <a:endParaRPr lang="en-US" sz="1300" dirty="0">
              <a:latin typeface="Consolas" panose="020B0609020204030204" pitchFamily="49" charset="0"/>
            </a:endParaRPr>
          </a:p>
        </p:txBody>
      </p:sp>
      <p:sp>
        <p:nvSpPr>
          <p:cNvPr id="87" name="CasellaDiTesto 85"/>
          <p:cNvSpPr txBox="1"/>
          <p:nvPr/>
        </p:nvSpPr>
        <p:spPr>
          <a:xfrm>
            <a:off x="8490204" y="2856022"/>
            <a:ext cx="6537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onsolas" panose="020B0609020204030204" pitchFamily="49" charset="0"/>
              </a:rPr>
              <a:t>.</a:t>
            </a:r>
            <a:r>
              <a:rPr lang="it-IT" sz="1300" dirty="0" err="1" smtClean="0">
                <a:latin typeface="Consolas" panose="020B0609020204030204" pitchFamily="49" charset="0"/>
              </a:rPr>
              <a:t>fits</a:t>
            </a:r>
            <a:endParaRPr lang="en-US" sz="1300" dirty="0">
              <a:latin typeface="Consolas" panose="020B0609020204030204" pitchFamily="49" charset="0"/>
            </a:endParaRPr>
          </a:p>
        </p:txBody>
      </p:sp>
      <p:sp>
        <p:nvSpPr>
          <p:cNvPr id="88" name="CasellaDiTesto 85"/>
          <p:cNvSpPr txBox="1"/>
          <p:nvPr/>
        </p:nvSpPr>
        <p:spPr>
          <a:xfrm>
            <a:off x="8472896" y="3461035"/>
            <a:ext cx="671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onsolas" panose="020B0609020204030204" pitchFamily="49" charset="0"/>
              </a:rPr>
              <a:t>.</a:t>
            </a:r>
            <a:r>
              <a:rPr lang="it-IT" sz="1300" dirty="0" err="1" smtClean="0">
                <a:latin typeface="Consolas" panose="020B0609020204030204" pitchFamily="49" charset="0"/>
              </a:rPr>
              <a:t>fits</a:t>
            </a:r>
            <a:endParaRPr lang="en-US" sz="1300" dirty="0">
              <a:latin typeface="Consolas" panose="020B0609020204030204" pitchFamily="49" charset="0"/>
            </a:endParaRPr>
          </a:p>
        </p:txBody>
      </p:sp>
      <p:sp>
        <p:nvSpPr>
          <p:cNvPr id="89" name="CasellaDiTesto 85"/>
          <p:cNvSpPr txBox="1"/>
          <p:nvPr/>
        </p:nvSpPr>
        <p:spPr>
          <a:xfrm>
            <a:off x="8527642" y="4057327"/>
            <a:ext cx="7248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onsolas" panose="020B0609020204030204" pitchFamily="49" charset="0"/>
              </a:rPr>
              <a:t>.</a:t>
            </a:r>
            <a:r>
              <a:rPr lang="it-IT" sz="1300" dirty="0" err="1" smtClean="0">
                <a:latin typeface="Consolas" panose="020B0609020204030204" pitchFamily="49" charset="0"/>
              </a:rPr>
              <a:t>fits</a:t>
            </a:r>
            <a:endParaRPr lang="en-US" sz="1300" dirty="0">
              <a:latin typeface="Consolas" panose="020B0609020204030204" pitchFamily="49" charset="0"/>
            </a:endParaRPr>
          </a:p>
        </p:txBody>
      </p:sp>
      <p:sp>
        <p:nvSpPr>
          <p:cNvPr id="90" name="CasellaDiTesto 85"/>
          <p:cNvSpPr txBox="1"/>
          <p:nvPr/>
        </p:nvSpPr>
        <p:spPr>
          <a:xfrm>
            <a:off x="8490204" y="4672587"/>
            <a:ext cx="6537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onsolas" panose="020B0609020204030204" pitchFamily="49" charset="0"/>
              </a:rPr>
              <a:t>.</a:t>
            </a:r>
            <a:r>
              <a:rPr lang="it-IT" sz="1300" dirty="0" err="1" smtClean="0">
                <a:latin typeface="Consolas" panose="020B0609020204030204" pitchFamily="49" charset="0"/>
              </a:rPr>
              <a:t>fits</a:t>
            </a:r>
            <a:endParaRPr lang="en-US" sz="1300" dirty="0">
              <a:latin typeface="Consolas" panose="020B0609020204030204" pitchFamily="49" charset="0"/>
            </a:endParaRPr>
          </a:p>
        </p:txBody>
      </p:sp>
      <p:sp>
        <p:nvSpPr>
          <p:cNvPr id="91" name="CasellaDiTesto 85"/>
          <p:cNvSpPr txBox="1"/>
          <p:nvPr/>
        </p:nvSpPr>
        <p:spPr>
          <a:xfrm>
            <a:off x="8507581" y="5142299"/>
            <a:ext cx="6364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onsolas" panose="020B0609020204030204" pitchFamily="49" charset="0"/>
              </a:rPr>
              <a:t>.</a:t>
            </a:r>
            <a:r>
              <a:rPr lang="it-IT" sz="1300" dirty="0" err="1" smtClean="0">
                <a:latin typeface="Consolas" panose="020B0609020204030204" pitchFamily="49" charset="0"/>
              </a:rPr>
              <a:t>fits</a:t>
            </a:r>
            <a:endParaRPr lang="en-US" sz="1300" dirty="0">
              <a:latin typeface="Consolas" panose="020B0609020204030204" pitchFamily="49" charset="0"/>
            </a:endParaRPr>
          </a:p>
        </p:txBody>
      </p:sp>
      <p:sp>
        <p:nvSpPr>
          <p:cNvPr id="92" name="CasellaDiTesto 85"/>
          <p:cNvSpPr txBox="1"/>
          <p:nvPr/>
        </p:nvSpPr>
        <p:spPr>
          <a:xfrm>
            <a:off x="8499967" y="5641503"/>
            <a:ext cx="6440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onsolas" panose="020B0609020204030204" pitchFamily="49" charset="0"/>
              </a:rPr>
              <a:t>.</a:t>
            </a:r>
            <a:r>
              <a:rPr lang="it-IT" sz="1300" dirty="0" err="1" smtClean="0">
                <a:latin typeface="Consolas" panose="020B0609020204030204" pitchFamily="49" charset="0"/>
              </a:rPr>
              <a:t>fits</a:t>
            </a:r>
            <a:endParaRPr lang="en-US" sz="1300" dirty="0">
              <a:latin typeface="Consolas" panose="020B0609020204030204" pitchFamily="49" charset="0"/>
            </a:endParaRPr>
          </a:p>
        </p:txBody>
      </p:sp>
      <p:sp>
        <p:nvSpPr>
          <p:cNvPr id="93" name="CasellaDiTesto 85"/>
          <p:cNvSpPr txBox="1"/>
          <p:nvPr/>
        </p:nvSpPr>
        <p:spPr>
          <a:xfrm>
            <a:off x="8528045" y="6217567"/>
            <a:ext cx="615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latin typeface="Consolas" panose="020B0609020204030204" pitchFamily="49" charset="0"/>
              </a:rPr>
              <a:t>.</a:t>
            </a:r>
            <a:r>
              <a:rPr lang="it-IT" sz="1400" dirty="0" err="1" smtClean="0">
                <a:latin typeface="Consolas" panose="020B0609020204030204" pitchFamily="49" charset="0"/>
              </a:rPr>
              <a:t>eps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94" name="CasellaDiTesto 85"/>
          <p:cNvSpPr txBox="1"/>
          <p:nvPr/>
        </p:nvSpPr>
        <p:spPr>
          <a:xfrm>
            <a:off x="5684535" y="6550223"/>
            <a:ext cx="569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/>
              <a:t>.</a:t>
            </a:r>
            <a:r>
              <a:rPr lang="it-IT" sz="1600" dirty="0" err="1" smtClean="0"/>
              <a:t>fits</a:t>
            </a:r>
            <a:endParaRPr lang="en-US" sz="1600" dirty="0"/>
          </a:p>
        </p:txBody>
      </p:sp>
      <p:cxnSp>
        <p:nvCxnSpPr>
          <p:cNvPr id="95" name="Connettore 2 94"/>
          <p:cNvCxnSpPr/>
          <p:nvPr/>
        </p:nvCxnSpPr>
        <p:spPr>
          <a:xfrm>
            <a:off x="7956376" y="2547957"/>
            <a:ext cx="0" cy="3924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6" name="Connettore 2 95"/>
          <p:cNvCxnSpPr/>
          <p:nvPr/>
        </p:nvCxnSpPr>
        <p:spPr>
          <a:xfrm>
            <a:off x="8184055" y="316333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7" name="Connettore 2 96"/>
          <p:cNvCxnSpPr/>
          <p:nvPr/>
        </p:nvCxnSpPr>
        <p:spPr>
          <a:xfrm>
            <a:off x="7956376" y="4950253"/>
            <a:ext cx="14588" cy="338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8" name="Connettore 2 97"/>
          <p:cNvCxnSpPr/>
          <p:nvPr/>
        </p:nvCxnSpPr>
        <p:spPr>
          <a:xfrm>
            <a:off x="8256063" y="3692446"/>
            <a:ext cx="0" cy="19351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9" name="Connettore 2 98"/>
          <p:cNvCxnSpPr/>
          <p:nvPr/>
        </p:nvCxnSpPr>
        <p:spPr>
          <a:xfrm>
            <a:off x="6959919" y="5926368"/>
            <a:ext cx="0" cy="4549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0" name="Connettore 2 99"/>
          <p:cNvCxnSpPr/>
          <p:nvPr/>
        </p:nvCxnSpPr>
        <p:spPr>
          <a:xfrm>
            <a:off x="8172400" y="4171446"/>
            <a:ext cx="0" cy="4549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1" name="Connettore 2 100"/>
          <p:cNvCxnSpPr/>
          <p:nvPr/>
        </p:nvCxnSpPr>
        <p:spPr>
          <a:xfrm>
            <a:off x="8100392" y="5275947"/>
            <a:ext cx="0" cy="4549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2" name="Connettore 2 101"/>
          <p:cNvCxnSpPr/>
          <p:nvPr/>
        </p:nvCxnSpPr>
        <p:spPr>
          <a:xfrm>
            <a:off x="8172400" y="5838602"/>
            <a:ext cx="0" cy="4707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3" name="Connettore 2 102"/>
          <p:cNvCxnSpPr/>
          <p:nvPr/>
        </p:nvCxnSpPr>
        <p:spPr>
          <a:xfrm>
            <a:off x="7208259" y="6237312"/>
            <a:ext cx="6761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5564355" y="1472005"/>
            <a:ext cx="68918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1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ll MT" panose="02020503060305020303" pitchFamily="18" charset="0"/>
              </a:rPr>
              <a:t>{</a:t>
            </a:r>
            <a:endParaRPr lang="it-IT" sz="1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1026" name="Picture 2" descr="http://www.unh.edu/unhtales/wp-content/uploads/2016/01/Reduce-Reuse-Recyc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771" y="95766"/>
            <a:ext cx="2804629" cy="120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02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507355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 principles of </a:t>
            </a:r>
            <a:r>
              <a:rPr lang="en-US" dirty="0" smtClean="0"/>
              <a:t>MAO – DM and Control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600200"/>
            <a:ext cx="5400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Deformable mirrors</a:t>
            </a:r>
            <a:r>
              <a:rPr lang="en-US" sz="28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Zernike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Influence Function</a:t>
            </a:r>
          </a:p>
          <a:p>
            <a:pPr lvl="1">
              <a:spcBef>
                <a:spcPts val="0"/>
              </a:spcBef>
            </a:pPr>
            <a:r>
              <a:rPr lang="en-US" sz="2000" dirty="0" err="1" smtClean="0"/>
              <a:t>Karhunen</a:t>
            </a:r>
            <a:r>
              <a:rPr lang="en-US" sz="2000" dirty="0" smtClean="0"/>
              <a:t> </a:t>
            </a:r>
            <a:r>
              <a:rPr lang="en-US" sz="2000" dirty="0" err="1" smtClean="0"/>
              <a:t>Loeve</a:t>
            </a:r>
            <a:r>
              <a:rPr lang="en-US" sz="2000" dirty="0" smtClean="0"/>
              <a:t> from Zernike or from Infl. </a:t>
            </a:r>
            <a:r>
              <a:rPr lang="en-US" sz="2000" dirty="0" err="1" smtClean="0"/>
              <a:t>Funct</a:t>
            </a:r>
            <a:r>
              <a:rPr lang="en-US" sz="20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Interaction Matrix Calibration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Push Pull sequence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Various background condition [</a:t>
            </a:r>
            <a:r>
              <a:rPr lang="en-US" sz="2000" i="1" dirty="0" err="1" smtClean="0"/>
              <a:t>Atmo,Lab</a:t>
            </a:r>
            <a:r>
              <a:rPr lang="en-US" sz="2000" i="1" dirty="0" smtClean="0"/>
              <a:t>,..</a:t>
            </a:r>
            <a:r>
              <a:rPr lang="en-US" sz="2000" dirty="0" smtClean="0"/>
              <a:t>]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Control Matrix computation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Inverse/Pseudo Inverse [Truncated or not]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minimum mean square error (</a:t>
            </a:r>
            <a:r>
              <a:rPr lang="en-US" sz="2000" b="1" dirty="0"/>
              <a:t>MMSE</a:t>
            </a:r>
            <a:r>
              <a:rPr lang="en-US" sz="2000" dirty="0"/>
              <a:t>) 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The </a:t>
            </a:r>
            <a:r>
              <a:rPr lang="en-US" sz="2000" dirty="0" err="1" smtClean="0"/>
              <a:t>Kaczmarz</a:t>
            </a:r>
            <a:r>
              <a:rPr lang="en-US" sz="2000" dirty="0" smtClean="0"/>
              <a:t> solution doesn’t need the </a:t>
            </a:r>
            <a:r>
              <a:rPr lang="en-US" sz="2000" dirty="0" err="1" smtClean="0"/>
              <a:t>reconstructor</a:t>
            </a:r>
            <a:r>
              <a:rPr lang="en-US" sz="2000" dirty="0" smtClean="0"/>
              <a:t>.</a:t>
            </a:r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 lvl="1">
              <a:spcBef>
                <a:spcPts val="0"/>
              </a:spcBef>
            </a:pPr>
            <a:endParaRPr lang="en-US" sz="2000" dirty="0" smtClean="0"/>
          </a:p>
          <a:p>
            <a:pPr lvl="1">
              <a:spcBef>
                <a:spcPts val="0"/>
              </a:spcBef>
            </a:pPr>
            <a:endParaRPr lang="en-US" sz="2000" dirty="0" smtClean="0"/>
          </a:p>
          <a:p>
            <a:pPr lvl="1">
              <a:spcBef>
                <a:spcPts val="0"/>
              </a:spcBef>
            </a:pPr>
            <a:endParaRPr lang="en-US" sz="2000" dirty="0"/>
          </a:p>
        </p:txBody>
      </p:sp>
      <p:sp>
        <p:nvSpPr>
          <p:cNvPr id="25" name="CasellaDiTesto 3"/>
          <p:cNvSpPr txBox="1"/>
          <p:nvPr/>
        </p:nvSpPr>
        <p:spPr>
          <a:xfrm>
            <a:off x="6381342" y="2060848"/>
            <a:ext cx="1963957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err="1" smtClean="0"/>
              <a:t>Atmospheric</a:t>
            </a:r>
            <a:r>
              <a:rPr lang="it-IT" sz="1600" dirty="0" smtClean="0"/>
              <a:t> </a:t>
            </a:r>
            <a:r>
              <a:rPr lang="it-IT" sz="1600" dirty="0" err="1" smtClean="0"/>
              <a:t>Layers</a:t>
            </a:r>
            <a:r>
              <a:rPr lang="it-IT" sz="1600" dirty="0" smtClean="0"/>
              <a:t> generation</a:t>
            </a:r>
            <a:endParaRPr lang="en-US" sz="1600" dirty="0"/>
          </a:p>
        </p:txBody>
      </p:sp>
      <p:sp>
        <p:nvSpPr>
          <p:cNvPr id="26" name="CasellaDiTesto 4"/>
          <p:cNvSpPr txBox="1"/>
          <p:nvPr/>
        </p:nvSpPr>
        <p:spPr>
          <a:xfrm>
            <a:off x="6381342" y="3356992"/>
            <a:ext cx="1963957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err="1" smtClean="0"/>
              <a:t>Telescope</a:t>
            </a:r>
            <a:r>
              <a:rPr lang="it-IT" sz="1600" dirty="0" smtClean="0"/>
              <a:t> </a:t>
            </a:r>
            <a:r>
              <a:rPr lang="it-IT" sz="1600" dirty="0" err="1" smtClean="0"/>
              <a:t>aberrations</a:t>
            </a:r>
            <a:endParaRPr lang="en-US" sz="1600" dirty="0"/>
          </a:p>
        </p:txBody>
      </p:sp>
      <p:sp>
        <p:nvSpPr>
          <p:cNvPr id="27" name="CasellaDiTesto 5"/>
          <p:cNvSpPr txBox="1"/>
          <p:nvPr/>
        </p:nvSpPr>
        <p:spPr>
          <a:xfrm>
            <a:off x="6381342" y="4026550"/>
            <a:ext cx="1963957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err="1" smtClean="0"/>
              <a:t>Influence</a:t>
            </a:r>
            <a:r>
              <a:rPr lang="it-IT" sz="1600" dirty="0" smtClean="0"/>
              <a:t> </a:t>
            </a:r>
            <a:r>
              <a:rPr lang="it-IT" sz="1600" dirty="0" err="1" smtClean="0"/>
              <a:t>functions</a:t>
            </a:r>
            <a:endParaRPr lang="en-US" sz="1600" dirty="0"/>
          </a:p>
        </p:txBody>
      </p:sp>
      <p:sp>
        <p:nvSpPr>
          <p:cNvPr id="28" name="CasellaDiTesto 6"/>
          <p:cNvSpPr txBox="1"/>
          <p:nvPr/>
        </p:nvSpPr>
        <p:spPr>
          <a:xfrm>
            <a:off x="6381342" y="4476773"/>
            <a:ext cx="1963957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err="1" smtClean="0"/>
              <a:t>Interaction</a:t>
            </a:r>
            <a:r>
              <a:rPr lang="it-IT" sz="1600" dirty="0" smtClean="0"/>
              <a:t> Matrix </a:t>
            </a:r>
            <a:r>
              <a:rPr lang="it-IT" sz="1600" dirty="0" err="1" smtClean="0"/>
              <a:t>calibration</a:t>
            </a:r>
            <a:endParaRPr lang="en-US" sz="1600" dirty="0"/>
          </a:p>
        </p:txBody>
      </p:sp>
      <p:sp>
        <p:nvSpPr>
          <p:cNvPr id="29" name="CasellaDiTesto 7"/>
          <p:cNvSpPr txBox="1"/>
          <p:nvPr/>
        </p:nvSpPr>
        <p:spPr>
          <a:xfrm>
            <a:off x="6383764" y="5106670"/>
            <a:ext cx="1961536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/>
              <a:t>Control Matrix </a:t>
            </a:r>
            <a:endParaRPr lang="en-US" sz="1600" dirty="0"/>
          </a:p>
        </p:txBody>
      </p:sp>
      <p:sp>
        <p:nvSpPr>
          <p:cNvPr id="30" name="CasellaDiTesto 8"/>
          <p:cNvSpPr txBox="1"/>
          <p:nvPr/>
        </p:nvSpPr>
        <p:spPr>
          <a:xfrm>
            <a:off x="6381342" y="2708920"/>
            <a:ext cx="1963957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err="1" smtClean="0"/>
              <a:t>Wavefronts</a:t>
            </a:r>
            <a:r>
              <a:rPr lang="it-IT" sz="1600" dirty="0" smtClean="0"/>
              <a:t> generation</a:t>
            </a:r>
            <a:endParaRPr lang="en-US" sz="1600" dirty="0"/>
          </a:p>
        </p:txBody>
      </p:sp>
      <p:sp>
        <p:nvSpPr>
          <p:cNvPr id="31" name="CasellaDiTesto 9"/>
          <p:cNvSpPr txBox="1"/>
          <p:nvPr/>
        </p:nvSpPr>
        <p:spPr>
          <a:xfrm>
            <a:off x="6381434" y="5473673"/>
            <a:ext cx="196407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err="1" smtClean="0"/>
              <a:t>Closed</a:t>
            </a:r>
            <a:r>
              <a:rPr lang="it-IT" sz="1600" dirty="0" smtClean="0"/>
              <a:t> </a:t>
            </a:r>
            <a:r>
              <a:rPr lang="it-IT" sz="1600" dirty="0" err="1" smtClean="0"/>
              <a:t>Loop</a:t>
            </a:r>
            <a:r>
              <a:rPr lang="it-IT" sz="1600" dirty="0" smtClean="0"/>
              <a:t> </a:t>
            </a:r>
            <a:r>
              <a:rPr lang="it-IT" sz="1600" dirty="0" err="1" smtClean="0"/>
              <a:t>correction</a:t>
            </a:r>
            <a:endParaRPr lang="en-US" sz="1600" dirty="0"/>
          </a:p>
        </p:txBody>
      </p:sp>
      <p:sp>
        <p:nvSpPr>
          <p:cNvPr id="32" name="CasellaDiTesto 10"/>
          <p:cNvSpPr txBox="1"/>
          <p:nvPr/>
        </p:nvSpPr>
        <p:spPr>
          <a:xfrm>
            <a:off x="5694674" y="6186790"/>
            <a:ext cx="1841309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/>
              <a:t>PSF generation</a:t>
            </a:r>
            <a:endParaRPr lang="en-US" sz="1600" dirty="0"/>
          </a:p>
        </p:txBody>
      </p:sp>
      <p:sp>
        <p:nvSpPr>
          <p:cNvPr id="33" name="CasellaDiTesto 11"/>
          <p:cNvSpPr txBox="1"/>
          <p:nvPr/>
        </p:nvSpPr>
        <p:spPr>
          <a:xfrm>
            <a:off x="7580905" y="6186790"/>
            <a:ext cx="951535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err="1" smtClean="0"/>
              <a:t>Analisys</a:t>
            </a:r>
            <a:endParaRPr lang="en-US" sz="1600" dirty="0"/>
          </a:p>
        </p:txBody>
      </p:sp>
      <p:sp>
        <p:nvSpPr>
          <p:cNvPr id="34" name="CasellaDiTesto 21"/>
          <p:cNvSpPr txBox="1"/>
          <p:nvPr/>
        </p:nvSpPr>
        <p:spPr>
          <a:xfrm>
            <a:off x="6383855" y="1412776"/>
            <a:ext cx="1961651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/>
              <a:t>Input IDL </a:t>
            </a:r>
            <a:r>
              <a:rPr lang="it-IT" sz="1600" dirty="0" err="1" smtClean="0"/>
              <a:t>structures</a:t>
            </a:r>
            <a:r>
              <a:rPr lang="it-IT" sz="1600" dirty="0" smtClean="0"/>
              <a:t> generation</a:t>
            </a:r>
            <a:endParaRPr lang="en-US" sz="1600" dirty="0"/>
          </a:p>
        </p:txBody>
      </p:sp>
      <p:cxnSp>
        <p:nvCxnSpPr>
          <p:cNvPr id="35" name="Connettore 4 34"/>
          <p:cNvCxnSpPr>
            <a:stCxn id="34" idx="1"/>
            <a:endCxn id="25" idx="1"/>
          </p:cNvCxnSpPr>
          <p:nvPr/>
        </p:nvCxnSpPr>
        <p:spPr>
          <a:xfrm rot="10800000" flipV="1">
            <a:off x="6381343" y="1705164"/>
            <a:ext cx="2513" cy="648072"/>
          </a:xfrm>
          <a:prstGeom prst="bentConnector3">
            <a:avLst>
              <a:gd name="adj1" fmla="val 919669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4 35"/>
          <p:cNvCxnSpPr>
            <a:stCxn id="34" idx="1"/>
            <a:endCxn id="30" idx="1"/>
          </p:cNvCxnSpPr>
          <p:nvPr/>
        </p:nvCxnSpPr>
        <p:spPr>
          <a:xfrm rot="10800000" flipV="1">
            <a:off x="6381343" y="1705164"/>
            <a:ext cx="2513" cy="1296144"/>
          </a:xfrm>
          <a:prstGeom prst="bentConnector3">
            <a:avLst>
              <a:gd name="adj1" fmla="val 919669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4 36"/>
          <p:cNvCxnSpPr>
            <a:stCxn id="34" idx="1"/>
            <a:endCxn id="26" idx="1"/>
          </p:cNvCxnSpPr>
          <p:nvPr/>
        </p:nvCxnSpPr>
        <p:spPr>
          <a:xfrm rot="10800000" flipV="1">
            <a:off x="6381343" y="1705164"/>
            <a:ext cx="2513" cy="1944216"/>
          </a:xfrm>
          <a:prstGeom prst="bentConnector3">
            <a:avLst>
              <a:gd name="adj1" fmla="val 919669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4 37"/>
          <p:cNvCxnSpPr>
            <a:stCxn id="34" idx="1"/>
            <a:endCxn id="27" idx="1"/>
          </p:cNvCxnSpPr>
          <p:nvPr/>
        </p:nvCxnSpPr>
        <p:spPr>
          <a:xfrm rot="10800000" flipV="1">
            <a:off x="6381343" y="1705163"/>
            <a:ext cx="2513" cy="2490663"/>
          </a:xfrm>
          <a:prstGeom prst="bentConnector3">
            <a:avLst>
              <a:gd name="adj1" fmla="val 919669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4 38"/>
          <p:cNvCxnSpPr>
            <a:stCxn id="34" idx="1"/>
            <a:endCxn id="28" idx="1"/>
          </p:cNvCxnSpPr>
          <p:nvPr/>
        </p:nvCxnSpPr>
        <p:spPr>
          <a:xfrm rot="10800000" flipV="1">
            <a:off x="6381343" y="1705163"/>
            <a:ext cx="2513" cy="3063997"/>
          </a:xfrm>
          <a:prstGeom prst="bentConnector3">
            <a:avLst>
              <a:gd name="adj1" fmla="val 919669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4 39"/>
          <p:cNvCxnSpPr>
            <a:stCxn id="34" idx="1"/>
            <a:endCxn id="29" idx="1"/>
          </p:cNvCxnSpPr>
          <p:nvPr/>
        </p:nvCxnSpPr>
        <p:spPr>
          <a:xfrm rot="10800000" flipV="1">
            <a:off x="6383765" y="1705163"/>
            <a:ext cx="91" cy="3570783"/>
          </a:xfrm>
          <a:prstGeom prst="bentConnector3">
            <a:avLst>
              <a:gd name="adj1" fmla="val 25130879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4 40"/>
          <p:cNvCxnSpPr>
            <a:stCxn id="34" idx="1"/>
            <a:endCxn id="31" idx="1"/>
          </p:cNvCxnSpPr>
          <p:nvPr/>
        </p:nvCxnSpPr>
        <p:spPr>
          <a:xfrm rot="10800000" flipV="1">
            <a:off x="6381435" y="1705163"/>
            <a:ext cx="2421" cy="4060897"/>
          </a:xfrm>
          <a:prstGeom prst="bentConnector3">
            <a:avLst>
              <a:gd name="adj1" fmla="val 954237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4 41"/>
          <p:cNvCxnSpPr>
            <a:stCxn id="34" idx="1"/>
            <a:endCxn id="32" idx="1"/>
          </p:cNvCxnSpPr>
          <p:nvPr/>
        </p:nvCxnSpPr>
        <p:spPr>
          <a:xfrm rot="10800000" flipV="1">
            <a:off x="5694675" y="1705163"/>
            <a:ext cx="689181" cy="4650903"/>
          </a:xfrm>
          <a:prstGeom prst="bentConnector3">
            <a:avLst>
              <a:gd name="adj1" fmla="val 13317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tangolo 42"/>
          <p:cNvSpPr/>
          <p:nvPr/>
        </p:nvSpPr>
        <p:spPr>
          <a:xfrm>
            <a:off x="6316905" y="2008485"/>
            <a:ext cx="2092829" cy="1960147"/>
          </a:xfrm>
          <a:prstGeom prst="rect">
            <a:avLst/>
          </a:prstGeom>
          <a:solidFill>
            <a:schemeClr val="accent3">
              <a:lumMod val="75000"/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/>
          </a:p>
        </p:txBody>
      </p:sp>
      <p:sp>
        <p:nvSpPr>
          <p:cNvPr id="44" name="Rettangolo 43"/>
          <p:cNvSpPr/>
          <p:nvPr/>
        </p:nvSpPr>
        <p:spPr>
          <a:xfrm>
            <a:off x="6329982" y="3999804"/>
            <a:ext cx="2079752" cy="1445420"/>
          </a:xfrm>
          <a:prstGeom prst="rect">
            <a:avLst/>
          </a:prstGeom>
          <a:solidFill>
            <a:srgbClr val="4F81BD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/>
          </a:p>
        </p:txBody>
      </p:sp>
      <p:sp>
        <p:nvSpPr>
          <p:cNvPr id="45" name="Rettangolo 44"/>
          <p:cNvSpPr/>
          <p:nvPr/>
        </p:nvSpPr>
        <p:spPr>
          <a:xfrm>
            <a:off x="6381342" y="5446784"/>
            <a:ext cx="2007082" cy="611664"/>
          </a:xfrm>
          <a:prstGeom prst="rect">
            <a:avLst/>
          </a:prstGeom>
          <a:solidFill>
            <a:srgbClr val="FF000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/>
          </a:p>
        </p:txBody>
      </p:sp>
      <p:cxnSp>
        <p:nvCxnSpPr>
          <p:cNvPr id="46" name="Connettore 2 45"/>
          <p:cNvCxnSpPr/>
          <p:nvPr/>
        </p:nvCxnSpPr>
        <p:spPr>
          <a:xfrm>
            <a:off x="8392818" y="2363821"/>
            <a:ext cx="2142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>
            <a:off x="5969036" y="6344592"/>
            <a:ext cx="0" cy="22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/>
          <p:nvPr/>
        </p:nvCxnSpPr>
        <p:spPr>
          <a:xfrm>
            <a:off x="8384436" y="3009911"/>
            <a:ext cx="1769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/>
          <p:nvPr/>
        </p:nvCxnSpPr>
        <p:spPr>
          <a:xfrm>
            <a:off x="8401744" y="4211216"/>
            <a:ext cx="1769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>
          <a:xfrm>
            <a:off x="8419121" y="4815588"/>
            <a:ext cx="1769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/>
          <p:nvPr/>
        </p:nvCxnSpPr>
        <p:spPr>
          <a:xfrm>
            <a:off x="8392818" y="5304234"/>
            <a:ext cx="1769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>
            <a:off x="8392818" y="5810599"/>
            <a:ext cx="1769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/>
          <p:nvPr/>
        </p:nvCxnSpPr>
        <p:spPr>
          <a:xfrm>
            <a:off x="8392818" y="3623112"/>
            <a:ext cx="1769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>
            <a:off x="8388424" y="6381328"/>
            <a:ext cx="2230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/>
          <p:nvPr/>
        </p:nvCxnSpPr>
        <p:spPr>
          <a:xfrm>
            <a:off x="8398576" y="1682026"/>
            <a:ext cx="2142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85"/>
          <p:cNvSpPr txBox="1"/>
          <p:nvPr/>
        </p:nvSpPr>
        <p:spPr>
          <a:xfrm>
            <a:off x="8575496" y="1556792"/>
            <a:ext cx="5685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onsolas" panose="020B0609020204030204" pitchFamily="49" charset="0"/>
              </a:rPr>
              <a:t>.</a:t>
            </a:r>
            <a:r>
              <a:rPr lang="it-IT" sz="1300" dirty="0" err="1" smtClean="0">
                <a:latin typeface="Consolas" panose="020B0609020204030204" pitchFamily="49" charset="0"/>
              </a:rPr>
              <a:t>sav</a:t>
            </a:r>
            <a:endParaRPr lang="en-US" sz="1300" dirty="0">
              <a:latin typeface="Consolas" panose="020B0609020204030204" pitchFamily="49" charset="0"/>
            </a:endParaRPr>
          </a:p>
        </p:txBody>
      </p:sp>
      <p:sp>
        <p:nvSpPr>
          <p:cNvPr id="57" name="CasellaDiTesto 85"/>
          <p:cNvSpPr txBox="1"/>
          <p:nvPr/>
        </p:nvSpPr>
        <p:spPr>
          <a:xfrm>
            <a:off x="8509409" y="2204864"/>
            <a:ext cx="671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onsolas" panose="020B0609020204030204" pitchFamily="49" charset="0"/>
              </a:rPr>
              <a:t>.</a:t>
            </a:r>
            <a:r>
              <a:rPr lang="it-IT" sz="1300" dirty="0" err="1" smtClean="0">
                <a:latin typeface="Consolas" panose="020B0609020204030204" pitchFamily="49" charset="0"/>
              </a:rPr>
              <a:t>fits</a:t>
            </a:r>
            <a:endParaRPr lang="en-US" sz="1300" dirty="0">
              <a:latin typeface="Consolas" panose="020B0609020204030204" pitchFamily="49" charset="0"/>
            </a:endParaRPr>
          </a:p>
        </p:txBody>
      </p:sp>
      <p:sp>
        <p:nvSpPr>
          <p:cNvPr id="58" name="CasellaDiTesto 85"/>
          <p:cNvSpPr txBox="1"/>
          <p:nvPr/>
        </p:nvSpPr>
        <p:spPr>
          <a:xfrm>
            <a:off x="8490204" y="2856022"/>
            <a:ext cx="6537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onsolas" panose="020B0609020204030204" pitchFamily="49" charset="0"/>
              </a:rPr>
              <a:t>.</a:t>
            </a:r>
            <a:r>
              <a:rPr lang="it-IT" sz="1300" dirty="0" err="1" smtClean="0">
                <a:latin typeface="Consolas" panose="020B0609020204030204" pitchFamily="49" charset="0"/>
              </a:rPr>
              <a:t>fits</a:t>
            </a:r>
            <a:endParaRPr lang="en-US" sz="1300" dirty="0">
              <a:latin typeface="Consolas" panose="020B0609020204030204" pitchFamily="49" charset="0"/>
            </a:endParaRPr>
          </a:p>
        </p:txBody>
      </p:sp>
      <p:sp>
        <p:nvSpPr>
          <p:cNvPr id="59" name="CasellaDiTesto 85"/>
          <p:cNvSpPr txBox="1"/>
          <p:nvPr/>
        </p:nvSpPr>
        <p:spPr>
          <a:xfrm>
            <a:off x="8472896" y="3461035"/>
            <a:ext cx="671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onsolas" panose="020B0609020204030204" pitchFamily="49" charset="0"/>
              </a:rPr>
              <a:t>.</a:t>
            </a:r>
            <a:r>
              <a:rPr lang="it-IT" sz="1300" dirty="0" err="1" smtClean="0">
                <a:latin typeface="Consolas" panose="020B0609020204030204" pitchFamily="49" charset="0"/>
              </a:rPr>
              <a:t>fits</a:t>
            </a:r>
            <a:endParaRPr lang="en-US" sz="1300" dirty="0">
              <a:latin typeface="Consolas" panose="020B0609020204030204" pitchFamily="49" charset="0"/>
            </a:endParaRPr>
          </a:p>
        </p:txBody>
      </p:sp>
      <p:sp>
        <p:nvSpPr>
          <p:cNvPr id="60" name="CasellaDiTesto 85"/>
          <p:cNvSpPr txBox="1"/>
          <p:nvPr/>
        </p:nvSpPr>
        <p:spPr>
          <a:xfrm>
            <a:off x="8527642" y="4057327"/>
            <a:ext cx="7248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onsolas" panose="020B0609020204030204" pitchFamily="49" charset="0"/>
              </a:rPr>
              <a:t>.</a:t>
            </a:r>
            <a:r>
              <a:rPr lang="it-IT" sz="1300" dirty="0" err="1" smtClean="0">
                <a:latin typeface="Consolas" panose="020B0609020204030204" pitchFamily="49" charset="0"/>
              </a:rPr>
              <a:t>fits</a:t>
            </a:r>
            <a:endParaRPr lang="en-US" sz="1300" dirty="0">
              <a:latin typeface="Consolas" panose="020B0609020204030204" pitchFamily="49" charset="0"/>
            </a:endParaRPr>
          </a:p>
        </p:txBody>
      </p:sp>
      <p:sp>
        <p:nvSpPr>
          <p:cNvPr id="61" name="CasellaDiTesto 85"/>
          <p:cNvSpPr txBox="1"/>
          <p:nvPr/>
        </p:nvSpPr>
        <p:spPr>
          <a:xfrm>
            <a:off x="8490204" y="4672587"/>
            <a:ext cx="6537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onsolas" panose="020B0609020204030204" pitchFamily="49" charset="0"/>
              </a:rPr>
              <a:t>.</a:t>
            </a:r>
            <a:r>
              <a:rPr lang="it-IT" sz="1300" dirty="0" err="1" smtClean="0">
                <a:latin typeface="Consolas" panose="020B0609020204030204" pitchFamily="49" charset="0"/>
              </a:rPr>
              <a:t>fits</a:t>
            </a:r>
            <a:endParaRPr lang="en-US" sz="1300" dirty="0">
              <a:latin typeface="Consolas" panose="020B0609020204030204" pitchFamily="49" charset="0"/>
            </a:endParaRPr>
          </a:p>
        </p:txBody>
      </p:sp>
      <p:sp>
        <p:nvSpPr>
          <p:cNvPr id="62" name="CasellaDiTesto 85"/>
          <p:cNvSpPr txBox="1"/>
          <p:nvPr/>
        </p:nvSpPr>
        <p:spPr>
          <a:xfrm>
            <a:off x="8507581" y="5142299"/>
            <a:ext cx="6364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onsolas" panose="020B0609020204030204" pitchFamily="49" charset="0"/>
              </a:rPr>
              <a:t>.</a:t>
            </a:r>
            <a:r>
              <a:rPr lang="it-IT" sz="1300" dirty="0" err="1" smtClean="0">
                <a:latin typeface="Consolas" panose="020B0609020204030204" pitchFamily="49" charset="0"/>
              </a:rPr>
              <a:t>fits</a:t>
            </a:r>
            <a:endParaRPr lang="en-US" sz="1300" dirty="0">
              <a:latin typeface="Consolas" panose="020B0609020204030204" pitchFamily="49" charset="0"/>
            </a:endParaRPr>
          </a:p>
        </p:txBody>
      </p:sp>
      <p:sp>
        <p:nvSpPr>
          <p:cNvPr id="63" name="CasellaDiTesto 85"/>
          <p:cNvSpPr txBox="1"/>
          <p:nvPr/>
        </p:nvSpPr>
        <p:spPr>
          <a:xfrm>
            <a:off x="8499967" y="5641503"/>
            <a:ext cx="6440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300" dirty="0" smtClean="0">
                <a:latin typeface="Consolas" panose="020B0609020204030204" pitchFamily="49" charset="0"/>
              </a:rPr>
              <a:t>.</a:t>
            </a:r>
            <a:r>
              <a:rPr lang="it-IT" sz="1300" dirty="0" err="1" smtClean="0">
                <a:latin typeface="Consolas" panose="020B0609020204030204" pitchFamily="49" charset="0"/>
              </a:rPr>
              <a:t>fits</a:t>
            </a:r>
            <a:endParaRPr lang="en-US" sz="1300" dirty="0">
              <a:latin typeface="Consolas" panose="020B0609020204030204" pitchFamily="49" charset="0"/>
            </a:endParaRPr>
          </a:p>
        </p:txBody>
      </p:sp>
      <p:sp>
        <p:nvSpPr>
          <p:cNvPr id="64" name="CasellaDiTesto 85"/>
          <p:cNvSpPr txBox="1"/>
          <p:nvPr/>
        </p:nvSpPr>
        <p:spPr>
          <a:xfrm>
            <a:off x="8528045" y="6217567"/>
            <a:ext cx="615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latin typeface="Consolas" panose="020B0609020204030204" pitchFamily="49" charset="0"/>
              </a:rPr>
              <a:t>.</a:t>
            </a:r>
            <a:r>
              <a:rPr lang="it-IT" sz="1400" dirty="0" err="1" smtClean="0">
                <a:latin typeface="Consolas" panose="020B0609020204030204" pitchFamily="49" charset="0"/>
              </a:rPr>
              <a:t>eps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65" name="CasellaDiTesto 85"/>
          <p:cNvSpPr txBox="1"/>
          <p:nvPr/>
        </p:nvSpPr>
        <p:spPr>
          <a:xfrm>
            <a:off x="5684535" y="6550223"/>
            <a:ext cx="569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/>
              <a:t>.</a:t>
            </a:r>
            <a:r>
              <a:rPr lang="it-IT" sz="1600" dirty="0" err="1" smtClean="0"/>
              <a:t>fits</a:t>
            </a:r>
            <a:endParaRPr lang="en-US" sz="1600" dirty="0"/>
          </a:p>
        </p:txBody>
      </p:sp>
      <p:cxnSp>
        <p:nvCxnSpPr>
          <p:cNvPr id="66" name="Connettore 2 65"/>
          <p:cNvCxnSpPr/>
          <p:nvPr/>
        </p:nvCxnSpPr>
        <p:spPr>
          <a:xfrm>
            <a:off x="7956376" y="2547957"/>
            <a:ext cx="0" cy="3924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Connettore 2 66"/>
          <p:cNvCxnSpPr/>
          <p:nvPr/>
        </p:nvCxnSpPr>
        <p:spPr>
          <a:xfrm>
            <a:off x="8184055" y="316333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8" name="Connettore 2 67"/>
          <p:cNvCxnSpPr/>
          <p:nvPr/>
        </p:nvCxnSpPr>
        <p:spPr>
          <a:xfrm>
            <a:off x="7956376" y="4950253"/>
            <a:ext cx="14588" cy="338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9" name="Connettore 2 68"/>
          <p:cNvCxnSpPr/>
          <p:nvPr/>
        </p:nvCxnSpPr>
        <p:spPr>
          <a:xfrm>
            <a:off x="8256063" y="3692446"/>
            <a:ext cx="0" cy="19351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0" name="Connettore 2 69"/>
          <p:cNvCxnSpPr/>
          <p:nvPr/>
        </p:nvCxnSpPr>
        <p:spPr>
          <a:xfrm>
            <a:off x="6959919" y="5926368"/>
            <a:ext cx="0" cy="4549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1" name="Connettore 2 70"/>
          <p:cNvCxnSpPr/>
          <p:nvPr/>
        </p:nvCxnSpPr>
        <p:spPr>
          <a:xfrm>
            <a:off x="8172400" y="4171446"/>
            <a:ext cx="0" cy="4549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2" name="Connettore 2 71"/>
          <p:cNvCxnSpPr/>
          <p:nvPr/>
        </p:nvCxnSpPr>
        <p:spPr>
          <a:xfrm>
            <a:off x="8100392" y="5275947"/>
            <a:ext cx="0" cy="4549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3" name="Connettore 2 72"/>
          <p:cNvCxnSpPr/>
          <p:nvPr/>
        </p:nvCxnSpPr>
        <p:spPr>
          <a:xfrm>
            <a:off x="8172400" y="5838602"/>
            <a:ext cx="0" cy="4707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4" name="Connettore 2 73"/>
          <p:cNvCxnSpPr/>
          <p:nvPr/>
        </p:nvCxnSpPr>
        <p:spPr>
          <a:xfrm>
            <a:off x="7208259" y="6237312"/>
            <a:ext cx="6761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5" name="Rettangolo 74"/>
          <p:cNvSpPr/>
          <p:nvPr/>
        </p:nvSpPr>
        <p:spPr>
          <a:xfrm>
            <a:off x="5530752" y="3501008"/>
            <a:ext cx="68918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1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ll MT" panose="02020503060305020303" pitchFamily="18" charset="0"/>
              </a:rPr>
              <a:t>{</a:t>
            </a:r>
            <a:endParaRPr lang="it-IT" sz="1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76" name="Picture 2" descr="http://www.unh.edu/unhtales/wp-content/uploads/2016/01/Reduce-Reuse-Recyc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771" y="95766"/>
            <a:ext cx="2804629" cy="120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6417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1401</Words>
  <Application>Microsoft Office PowerPoint</Application>
  <PresentationFormat>Presentazione su schermo (4:3)</PresentationFormat>
  <Paragraphs>221</Paragraphs>
  <Slides>20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The MAORY Simulation Tool</vt:lpstr>
      <vt:lpstr>Why do we need a sim tool?</vt:lpstr>
      <vt:lpstr>Presentazione standard di PowerPoint</vt:lpstr>
      <vt:lpstr>Good AO Simulator for EELT scale</vt:lpstr>
      <vt:lpstr>Why do we need a NEW sim tool?</vt:lpstr>
      <vt:lpstr>Name and names</vt:lpstr>
      <vt:lpstr>MAO features</vt:lpstr>
      <vt:lpstr>General principles of MAO – Open loop</vt:lpstr>
      <vt:lpstr>General principles of MAO – DM and Control</vt:lpstr>
      <vt:lpstr>General principles of MAO – Closed Loop</vt:lpstr>
      <vt:lpstr>And eventually</vt:lpstr>
      <vt:lpstr>Software and Hardware</vt:lpstr>
      <vt:lpstr>More on IDL multithread</vt:lpstr>
      <vt:lpstr>Code Validation and Speed</vt:lpstr>
      <vt:lpstr>Difficulties with MAO:  physicist vs engineer paradigm</vt:lpstr>
      <vt:lpstr>EELT MAORY Specifics </vt:lpstr>
      <vt:lpstr>Presentazione standard di PowerPoint</vt:lpstr>
      <vt:lpstr>Status</vt:lpstr>
      <vt:lpstr>Conclusion</vt:lpstr>
      <vt:lpstr>Grazie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carmelo</dc:creator>
  <cp:lastModifiedBy>carmelo</cp:lastModifiedBy>
  <cp:revision>74</cp:revision>
  <dcterms:created xsi:type="dcterms:W3CDTF">2016-04-09T11:10:25Z</dcterms:created>
  <dcterms:modified xsi:type="dcterms:W3CDTF">2016-04-14T07:58:19Z</dcterms:modified>
</cp:coreProperties>
</file>